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handoutMasterIdLst>
    <p:handoutMasterId r:id="rId55"/>
  </p:handoutMasterIdLst>
  <p:sldIdLst>
    <p:sldId id="320" r:id="rId2"/>
    <p:sldId id="711" r:id="rId3"/>
    <p:sldId id="757" r:id="rId4"/>
    <p:sldId id="756" r:id="rId5"/>
    <p:sldId id="776" r:id="rId6"/>
    <p:sldId id="777" r:id="rId7"/>
    <p:sldId id="778" r:id="rId8"/>
    <p:sldId id="779" r:id="rId9"/>
    <p:sldId id="753" r:id="rId10"/>
    <p:sldId id="755" r:id="rId11"/>
    <p:sldId id="758" r:id="rId12"/>
    <p:sldId id="764" r:id="rId13"/>
    <p:sldId id="771" r:id="rId14"/>
    <p:sldId id="734" r:id="rId15"/>
    <p:sldId id="664" r:id="rId16"/>
    <p:sldId id="568" r:id="rId17"/>
    <p:sldId id="745" r:id="rId18"/>
    <p:sldId id="760" r:id="rId19"/>
    <p:sldId id="780" r:id="rId20"/>
    <p:sldId id="781" r:id="rId21"/>
    <p:sldId id="748" r:id="rId22"/>
    <p:sldId id="511" r:id="rId23"/>
    <p:sldId id="512" r:id="rId24"/>
    <p:sldId id="513" r:id="rId25"/>
    <p:sldId id="514" r:id="rId26"/>
    <p:sldId id="752" r:id="rId27"/>
    <p:sldId id="515" r:id="rId28"/>
    <p:sldId id="516" r:id="rId29"/>
    <p:sldId id="517" r:id="rId30"/>
    <p:sldId id="518" r:id="rId31"/>
    <p:sldId id="751" r:id="rId32"/>
    <p:sldId id="782" r:id="rId33"/>
    <p:sldId id="520" r:id="rId34"/>
    <p:sldId id="773" r:id="rId35"/>
    <p:sldId id="713" r:id="rId36"/>
    <p:sldId id="746" r:id="rId37"/>
    <p:sldId id="747" r:id="rId38"/>
    <p:sldId id="544" r:id="rId39"/>
    <p:sldId id="706" r:id="rId40"/>
    <p:sldId id="707" r:id="rId41"/>
    <p:sldId id="708" r:id="rId42"/>
    <p:sldId id="749" r:id="rId43"/>
    <p:sldId id="765" r:id="rId44"/>
    <p:sldId id="767" r:id="rId45"/>
    <p:sldId id="783" r:id="rId46"/>
    <p:sldId id="768" r:id="rId47"/>
    <p:sldId id="769" r:id="rId48"/>
    <p:sldId id="750" r:id="rId49"/>
    <p:sldId id="395" r:id="rId50"/>
    <p:sldId id="717" r:id="rId51"/>
    <p:sldId id="427" r:id="rId52"/>
    <p:sldId id="319" r:id="rId5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Deck" id="{C3BF4B15-C80D-4D97-99DF-BC5B2BF11FB9}">
          <p14:sldIdLst>
            <p14:sldId id="320"/>
            <p14:sldId id="711"/>
            <p14:sldId id="757"/>
            <p14:sldId id="756"/>
            <p14:sldId id="776"/>
            <p14:sldId id="777"/>
            <p14:sldId id="778"/>
            <p14:sldId id="779"/>
            <p14:sldId id="753"/>
            <p14:sldId id="755"/>
            <p14:sldId id="758"/>
            <p14:sldId id="764"/>
            <p14:sldId id="771"/>
            <p14:sldId id="734"/>
            <p14:sldId id="664"/>
            <p14:sldId id="568"/>
            <p14:sldId id="745"/>
            <p14:sldId id="760"/>
            <p14:sldId id="780"/>
            <p14:sldId id="781"/>
            <p14:sldId id="748"/>
            <p14:sldId id="511"/>
            <p14:sldId id="512"/>
            <p14:sldId id="513"/>
            <p14:sldId id="514"/>
            <p14:sldId id="752"/>
            <p14:sldId id="515"/>
            <p14:sldId id="516"/>
            <p14:sldId id="517"/>
            <p14:sldId id="518"/>
            <p14:sldId id="751"/>
            <p14:sldId id="782"/>
            <p14:sldId id="520"/>
            <p14:sldId id="773"/>
            <p14:sldId id="713"/>
            <p14:sldId id="746"/>
            <p14:sldId id="747"/>
            <p14:sldId id="544"/>
            <p14:sldId id="706"/>
            <p14:sldId id="707"/>
            <p14:sldId id="708"/>
            <p14:sldId id="749"/>
            <p14:sldId id="765"/>
            <p14:sldId id="767"/>
            <p14:sldId id="783"/>
            <p14:sldId id="768"/>
            <p14:sldId id="769"/>
            <p14:sldId id="750"/>
            <p14:sldId id="395"/>
            <p14:sldId id="717"/>
            <p14:sldId id="427"/>
            <p14:sldId id="31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AF456"/>
    <a:srgbClr val="FF3300"/>
    <a:srgbClr val="FCC000"/>
    <a:srgbClr val="00FF00"/>
    <a:srgbClr val="FFCA21"/>
    <a:srgbClr val="00CC66"/>
    <a:srgbClr val="E325BA"/>
    <a:srgbClr val="D40028"/>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81784" autoAdjust="0"/>
  </p:normalViewPr>
  <p:slideViewPr>
    <p:cSldViewPr snapToGrid="0">
      <p:cViewPr varScale="1">
        <p:scale>
          <a:sx n="61" d="100"/>
          <a:sy n="61" d="100"/>
        </p:scale>
        <p:origin x="390" y="84"/>
      </p:cViewPr>
      <p:guideLst>
        <p:guide orient="horz" pos="2160"/>
        <p:guide pos="3840"/>
      </p:guideLst>
    </p:cSldViewPr>
  </p:slideViewPr>
  <p:outlineViewPr>
    <p:cViewPr>
      <p:scale>
        <a:sx n="33" d="100"/>
        <a:sy n="33" d="100"/>
      </p:scale>
      <p:origin x="0" y="0"/>
    </p:cViewPr>
  </p:outlineViewPr>
  <p:notesTextViewPr>
    <p:cViewPr>
      <p:scale>
        <a:sx n="80" d="100"/>
        <a:sy n="80" d="100"/>
      </p:scale>
      <p:origin x="0" y="0"/>
    </p:cViewPr>
  </p:notesTextViewPr>
  <p:sorterViewPr>
    <p:cViewPr>
      <p:scale>
        <a:sx n="75" d="100"/>
        <a:sy n="75" d="100"/>
      </p:scale>
      <p:origin x="0" y="-11880"/>
    </p:cViewPr>
  </p:sorterViewPr>
  <p:notesViewPr>
    <p:cSldViewPr snapToGrid="0">
      <p:cViewPr varScale="1">
        <p:scale>
          <a:sx n="80" d="100"/>
          <a:sy n="80" d="100"/>
        </p:scale>
        <p:origin x="4064" y="19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54B01B-08C4-4D90-90A1-958611B57638}" type="doc">
      <dgm:prSet loTypeId="urn:microsoft.com/office/officeart/2008/layout/VerticalCurvedList" loCatId="list" qsTypeId="urn:microsoft.com/office/officeart/2005/8/quickstyle/simple3" qsCatId="simple" csTypeId="urn:microsoft.com/office/officeart/2005/8/colors/colorful1" csCatId="colorful"/>
      <dgm:spPr/>
      <dgm:t>
        <a:bodyPr/>
        <a:lstStyle/>
        <a:p>
          <a:endParaRPr lang="en-US"/>
        </a:p>
      </dgm:t>
    </dgm:pt>
    <dgm:pt modelId="{BA80B01E-02DA-479F-AD8D-785DBFDA1EFA}">
      <dgm:prSet/>
      <dgm:spPr/>
      <dgm:t>
        <a:bodyPr/>
        <a:lstStyle/>
        <a:p>
          <a:r>
            <a:rPr lang="en-US" b="1" dirty="0"/>
            <a:t>Limited awareness/understanding of abuse</a:t>
          </a:r>
          <a:endParaRPr lang="en-US" dirty="0"/>
        </a:p>
      </dgm:t>
    </dgm:pt>
    <dgm:pt modelId="{BC0A3EA0-2631-43CD-973B-6E51722BBF3D}" type="parTrans" cxnId="{90F13909-C814-4A27-AF96-CEC367F05DF1}">
      <dgm:prSet/>
      <dgm:spPr/>
      <dgm:t>
        <a:bodyPr/>
        <a:lstStyle/>
        <a:p>
          <a:endParaRPr lang="en-US"/>
        </a:p>
      </dgm:t>
    </dgm:pt>
    <dgm:pt modelId="{DF2B5F56-25BB-4C64-9075-B42D5A001B1E}" type="sibTrans" cxnId="{90F13909-C814-4A27-AF96-CEC367F05DF1}">
      <dgm:prSet/>
      <dgm:spPr/>
      <dgm:t>
        <a:bodyPr/>
        <a:lstStyle/>
        <a:p>
          <a:endParaRPr lang="en-US"/>
        </a:p>
      </dgm:t>
    </dgm:pt>
    <dgm:pt modelId="{627CB764-C956-40EC-89FC-7D8AA8C47D79}">
      <dgm:prSet/>
      <dgm:spPr/>
      <dgm:t>
        <a:bodyPr/>
        <a:lstStyle/>
        <a:p>
          <a:r>
            <a:rPr lang="en-US" b="1" dirty="0"/>
            <a:t>Complacent Safeguarding practices</a:t>
          </a:r>
          <a:endParaRPr lang="en-US" dirty="0"/>
        </a:p>
      </dgm:t>
    </dgm:pt>
    <dgm:pt modelId="{2F413B85-4DE3-4840-B493-4AAAC3A04F8F}" type="parTrans" cxnId="{6D88DBAC-CBE4-4BD1-BC22-93A9B419815D}">
      <dgm:prSet/>
      <dgm:spPr/>
      <dgm:t>
        <a:bodyPr/>
        <a:lstStyle/>
        <a:p>
          <a:endParaRPr lang="en-US"/>
        </a:p>
      </dgm:t>
    </dgm:pt>
    <dgm:pt modelId="{EBE345B2-C1F8-43DF-9717-76B957846763}" type="sibTrans" cxnId="{6D88DBAC-CBE4-4BD1-BC22-93A9B419815D}">
      <dgm:prSet/>
      <dgm:spPr/>
      <dgm:t>
        <a:bodyPr/>
        <a:lstStyle/>
        <a:p>
          <a:endParaRPr lang="en-US"/>
        </a:p>
      </dgm:t>
    </dgm:pt>
    <dgm:pt modelId="{06B47918-AF7A-44D6-B2DD-8996DAC57D67}">
      <dgm:prSet/>
      <dgm:spPr/>
      <dgm:t>
        <a:bodyPr/>
        <a:lstStyle/>
        <a:p>
          <a:r>
            <a:rPr lang="en-US" b="1"/>
            <a:t>Tendency to downplay abuse risks and incidents</a:t>
          </a:r>
          <a:endParaRPr lang="en-US"/>
        </a:p>
      </dgm:t>
    </dgm:pt>
    <dgm:pt modelId="{97A1C8D3-01F7-40AE-804D-633E614996BE}" type="parTrans" cxnId="{8593D60E-F9F0-4666-9189-4141F6F998E2}">
      <dgm:prSet/>
      <dgm:spPr/>
      <dgm:t>
        <a:bodyPr/>
        <a:lstStyle/>
        <a:p>
          <a:endParaRPr lang="en-US"/>
        </a:p>
      </dgm:t>
    </dgm:pt>
    <dgm:pt modelId="{7838E61F-F2FC-41C4-B36F-06685B4E17D1}" type="sibTrans" cxnId="{8593D60E-F9F0-4666-9189-4141F6F998E2}">
      <dgm:prSet/>
      <dgm:spPr/>
      <dgm:t>
        <a:bodyPr/>
        <a:lstStyle/>
        <a:p>
          <a:endParaRPr lang="en-US"/>
        </a:p>
      </dgm:t>
    </dgm:pt>
    <dgm:pt modelId="{F784EB37-88A6-4119-9FF6-B575DAF14A25}">
      <dgm:prSet/>
      <dgm:spPr/>
      <dgm:t>
        <a:bodyPr/>
        <a:lstStyle/>
        <a:p>
          <a:r>
            <a:rPr lang="en-US" b="1"/>
            <a:t>Prioritises organization’s reputation when incidents occur</a:t>
          </a:r>
          <a:endParaRPr lang="en-US"/>
        </a:p>
      </dgm:t>
    </dgm:pt>
    <dgm:pt modelId="{EB865B07-5674-43DE-88A1-44EA8794E7E9}" type="parTrans" cxnId="{289495E9-E9DF-4395-8F4E-5C4AF7F38972}">
      <dgm:prSet/>
      <dgm:spPr/>
      <dgm:t>
        <a:bodyPr/>
        <a:lstStyle/>
        <a:p>
          <a:endParaRPr lang="en-US"/>
        </a:p>
      </dgm:t>
    </dgm:pt>
    <dgm:pt modelId="{9FF5E1E8-2B85-471F-9C01-8B799FC46528}" type="sibTrans" cxnId="{289495E9-E9DF-4395-8F4E-5C4AF7F38972}">
      <dgm:prSet/>
      <dgm:spPr/>
      <dgm:t>
        <a:bodyPr/>
        <a:lstStyle/>
        <a:p>
          <a:endParaRPr lang="en-US"/>
        </a:p>
      </dgm:t>
    </dgm:pt>
    <dgm:pt modelId="{1C3DE484-1FFE-4A75-8575-58AE80F827EC}">
      <dgm:prSet/>
      <dgm:spPr/>
      <dgm:t>
        <a:bodyPr/>
        <a:lstStyle/>
        <a:p>
          <a:r>
            <a:rPr lang="en-US" b="1"/>
            <a:t>Fostering secrecy</a:t>
          </a:r>
          <a:endParaRPr lang="en-US"/>
        </a:p>
      </dgm:t>
    </dgm:pt>
    <dgm:pt modelId="{FB8B805B-E0C3-4937-A507-AA8F628E378B}" type="parTrans" cxnId="{BBAC7BDF-83AC-4BAA-9DFE-8CFFFAB826A3}">
      <dgm:prSet/>
      <dgm:spPr/>
      <dgm:t>
        <a:bodyPr/>
        <a:lstStyle/>
        <a:p>
          <a:endParaRPr lang="en-US"/>
        </a:p>
      </dgm:t>
    </dgm:pt>
    <dgm:pt modelId="{3B99D615-CEB4-4170-87C2-91B547BA796C}" type="sibTrans" cxnId="{BBAC7BDF-83AC-4BAA-9DFE-8CFFFAB826A3}">
      <dgm:prSet/>
      <dgm:spPr/>
      <dgm:t>
        <a:bodyPr/>
        <a:lstStyle/>
        <a:p>
          <a:endParaRPr lang="en-US"/>
        </a:p>
      </dgm:t>
    </dgm:pt>
    <dgm:pt modelId="{79DEEB05-67D8-44F5-8562-04C6294E4D8F}" type="pres">
      <dgm:prSet presAssocID="{BB54B01B-08C4-4D90-90A1-958611B57638}" presName="Name0" presStyleCnt="0">
        <dgm:presLayoutVars>
          <dgm:chMax val="7"/>
          <dgm:chPref val="7"/>
          <dgm:dir/>
        </dgm:presLayoutVars>
      </dgm:prSet>
      <dgm:spPr/>
    </dgm:pt>
    <dgm:pt modelId="{00070809-D451-4D24-B932-480314B1792F}" type="pres">
      <dgm:prSet presAssocID="{BB54B01B-08C4-4D90-90A1-958611B57638}" presName="Name1" presStyleCnt="0"/>
      <dgm:spPr/>
    </dgm:pt>
    <dgm:pt modelId="{1A69B16C-23C6-479B-894A-368C6E1F1078}" type="pres">
      <dgm:prSet presAssocID="{BB54B01B-08C4-4D90-90A1-958611B57638}" presName="cycle" presStyleCnt="0"/>
      <dgm:spPr/>
    </dgm:pt>
    <dgm:pt modelId="{06040633-B99B-47B8-8E7C-0DA044F6B464}" type="pres">
      <dgm:prSet presAssocID="{BB54B01B-08C4-4D90-90A1-958611B57638}" presName="srcNode" presStyleLbl="node1" presStyleIdx="0" presStyleCnt="5"/>
      <dgm:spPr/>
    </dgm:pt>
    <dgm:pt modelId="{79E3747C-F947-4F5F-8B45-89C67897D2FB}" type="pres">
      <dgm:prSet presAssocID="{BB54B01B-08C4-4D90-90A1-958611B57638}" presName="conn" presStyleLbl="parChTrans1D2" presStyleIdx="0" presStyleCnt="1"/>
      <dgm:spPr/>
    </dgm:pt>
    <dgm:pt modelId="{8B0264A0-2F23-4162-8CA1-8FF8BE9698C4}" type="pres">
      <dgm:prSet presAssocID="{BB54B01B-08C4-4D90-90A1-958611B57638}" presName="extraNode" presStyleLbl="node1" presStyleIdx="0" presStyleCnt="5"/>
      <dgm:spPr/>
    </dgm:pt>
    <dgm:pt modelId="{5307A267-6056-40EE-BF19-F7E814780AA6}" type="pres">
      <dgm:prSet presAssocID="{BB54B01B-08C4-4D90-90A1-958611B57638}" presName="dstNode" presStyleLbl="node1" presStyleIdx="0" presStyleCnt="5"/>
      <dgm:spPr/>
    </dgm:pt>
    <dgm:pt modelId="{6E1DBDEE-BA70-481E-8A92-91FCFDCCB5E9}" type="pres">
      <dgm:prSet presAssocID="{BA80B01E-02DA-479F-AD8D-785DBFDA1EFA}" presName="text_1" presStyleLbl="node1" presStyleIdx="0" presStyleCnt="5">
        <dgm:presLayoutVars>
          <dgm:bulletEnabled val="1"/>
        </dgm:presLayoutVars>
      </dgm:prSet>
      <dgm:spPr/>
    </dgm:pt>
    <dgm:pt modelId="{CD164B3F-BD5E-4734-8DD5-6E83065FADB6}" type="pres">
      <dgm:prSet presAssocID="{BA80B01E-02DA-479F-AD8D-785DBFDA1EFA}" presName="accent_1" presStyleCnt="0"/>
      <dgm:spPr/>
    </dgm:pt>
    <dgm:pt modelId="{F148E63B-6D93-440F-A14B-479DD9FE69A5}" type="pres">
      <dgm:prSet presAssocID="{BA80B01E-02DA-479F-AD8D-785DBFDA1EFA}" presName="accentRepeatNode" presStyleLbl="solidFgAcc1" presStyleIdx="0" presStyleCnt="5"/>
      <dgm:spPr/>
    </dgm:pt>
    <dgm:pt modelId="{AA9C3913-B4E3-4EF3-8846-8178189A9D71}" type="pres">
      <dgm:prSet presAssocID="{627CB764-C956-40EC-89FC-7D8AA8C47D79}" presName="text_2" presStyleLbl="node1" presStyleIdx="1" presStyleCnt="5">
        <dgm:presLayoutVars>
          <dgm:bulletEnabled val="1"/>
        </dgm:presLayoutVars>
      </dgm:prSet>
      <dgm:spPr/>
    </dgm:pt>
    <dgm:pt modelId="{2B62A04F-05DA-495E-9D24-E20027D9C5CC}" type="pres">
      <dgm:prSet presAssocID="{627CB764-C956-40EC-89FC-7D8AA8C47D79}" presName="accent_2" presStyleCnt="0"/>
      <dgm:spPr/>
    </dgm:pt>
    <dgm:pt modelId="{472880D0-3F66-4BC8-A66C-339D585F4982}" type="pres">
      <dgm:prSet presAssocID="{627CB764-C956-40EC-89FC-7D8AA8C47D79}" presName="accentRepeatNode" presStyleLbl="solidFgAcc1" presStyleIdx="1" presStyleCnt="5"/>
      <dgm:spPr/>
    </dgm:pt>
    <dgm:pt modelId="{F98906F9-45DB-43C8-8CC0-677FB5FA9542}" type="pres">
      <dgm:prSet presAssocID="{06B47918-AF7A-44D6-B2DD-8996DAC57D67}" presName="text_3" presStyleLbl="node1" presStyleIdx="2" presStyleCnt="5">
        <dgm:presLayoutVars>
          <dgm:bulletEnabled val="1"/>
        </dgm:presLayoutVars>
      </dgm:prSet>
      <dgm:spPr/>
    </dgm:pt>
    <dgm:pt modelId="{92C35618-EF5D-488F-BF53-8778860612E2}" type="pres">
      <dgm:prSet presAssocID="{06B47918-AF7A-44D6-B2DD-8996DAC57D67}" presName="accent_3" presStyleCnt="0"/>
      <dgm:spPr/>
    </dgm:pt>
    <dgm:pt modelId="{105B3635-FF0B-4C02-8AFC-FBDF03DA55A7}" type="pres">
      <dgm:prSet presAssocID="{06B47918-AF7A-44D6-B2DD-8996DAC57D67}" presName="accentRepeatNode" presStyleLbl="solidFgAcc1" presStyleIdx="2" presStyleCnt="5"/>
      <dgm:spPr/>
    </dgm:pt>
    <dgm:pt modelId="{F763E16D-CED9-49A7-A14B-0FE7ECC0F02B}" type="pres">
      <dgm:prSet presAssocID="{F784EB37-88A6-4119-9FF6-B575DAF14A25}" presName="text_4" presStyleLbl="node1" presStyleIdx="3" presStyleCnt="5">
        <dgm:presLayoutVars>
          <dgm:bulletEnabled val="1"/>
        </dgm:presLayoutVars>
      </dgm:prSet>
      <dgm:spPr/>
    </dgm:pt>
    <dgm:pt modelId="{23342ADD-8FE3-4389-AE52-DE37CBF73F5A}" type="pres">
      <dgm:prSet presAssocID="{F784EB37-88A6-4119-9FF6-B575DAF14A25}" presName="accent_4" presStyleCnt="0"/>
      <dgm:spPr/>
    </dgm:pt>
    <dgm:pt modelId="{B323823E-42BD-43D0-B4F3-44A8FE60BA61}" type="pres">
      <dgm:prSet presAssocID="{F784EB37-88A6-4119-9FF6-B575DAF14A25}" presName="accentRepeatNode" presStyleLbl="solidFgAcc1" presStyleIdx="3" presStyleCnt="5"/>
      <dgm:spPr/>
    </dgm:pt>
    <dgm:pt modelId="{B46C6FE4-283F-467C-B0EB-86244B731399}" type="pres">
      <dgm:prSet presAssocID="{1C3DE484-1FFE-4A75-8575-58AE80F827EC}" presName="text_5" presStyleLbl="node1" presStyleIdx="4" presStyleCnt="5">
        <dgm:presLayoutVars>
          <dgm:bulletEnabled val="1"/>
        </dgm:presLayoutVars>
      </dgm:prSet>
      <dgm:spPr/>
    </dgm:pt>
    <dgm:pt modelId="{FFE2A47F-CBCF-4D48-80CC-F3717589DC78}" type="pres">
      <dgm:prSet presAssocID="{1C3DE484-1FFE-4A75-8575-58AE80F827EC}" presName="accent_5" presStyleCnt="0"/>
      <dgm:spPr/>
    </dgm:pt>
    <dgm:pt modelId="{A901BE3E-3522-4873-A937-5FB0B3997930}" type="pres">
      <dgm:prSet presAssocID="{1C3DE484-1FFE-4A75-8575-58AE80F827EC}" presName="accentRepeatNode" presStyleLbl="solidFgAcc1" presStyleIdx="4" presStyleCnt="5"/>
      <dgm:spPr/>
    </dgm:pt>
  </dgm:ptLst>
  <dgm:cxnLst>
    <dgm:cxn modelId="{342C2C08-EDE9-400D-8DA0-A50F59842BF4}" type="presOf" srcId="{1C3DE484-1FFE-4A75-8575-58AE80F827EC}" destId="{B46C6FE4-283F-467C-B0EB-86244B731399}" srcOrd="0" destOrd="0" presId="urn:microsoft.com/office/officeart/2008/layout/VerticalCurvedList"/>
    <dgm:cxn modelId="{90F13909-C814-4A27-AF96-CEC367F05DF1}" srcId="{BB54B01B-08C4-4D90-90A1-958611B57638}" destId="{BA80B01E-02DA-479F-AD8D-785DBFDA1EFA}" srcOrd="0" destOrd="0" parTransId="{BC0A3EA0-2631-43CD-973B-6E51722BBF3D}" sibTransId="{DF2B5F56-25BB-4C64-9075-B42D5A001B1E}"/>
    <dgm:cxn modelId="{8593D60E-F9F0-4666-9189-4141F6F998E2}" srcId="{BB54B01B-08C4-4D90-90A1-958611B57638}" destId="{06B47918-AF7A-44D6-B2DD-8996DAC57D67}" srcOrd="2" destOrd="0" parTransId="{97A1C8D3-01F7-40AE-804D-633E614996BE}" sibTransId="{7838E61F-F2FC-41C4-B36F-06685B4E17D1}"/>
    <dgm:cxn modelId="{B37F0F35-1920-495B-8A06-2DBD98885221}" type="presOf" srcId="{BA80B01E-02DA-479F-AD8D-785DBFDA1EFA}" destId="{6E1DBDEE-BA70-481E-8A92-91FCFDCCB5E9}" srcOrd="0" destOrd="0" presId="urn:microsoft.com/office/officeart/2008/layout/VerticalCurvedList"/>
    <dgm:cxn modelId="{0E374B6A-6CC0-4BF4-8C8A-4A7F832F3355}" type="presOf" srcId="{F784EB37-88A6-4119-9FF6-B575DAF14A25}" destId="{F763E16D-CED9-49A7-A14B-0FE7ECC0F02B}" srcOrd="0" destOrd="0" presId="urn:microsoft.com/office/officeart/2008/layout/VerticalCurvedList"/>
    <dgm:cxn modelId="{7A19704E-087E-4C85-9C1C-C716338AE985}" type="presOf" srcId="{BB54B01B-08C4-4D90-90A1-958611B57638}" destId="{79DEEB05-67D8-44F5-8562-04C6294E4D8F}" srcOrd="0" destOrd="0" presId="urn:microsoft.com/office/officeart/2008/layout/VerticalCurvedList"/>
    <dgm:cxn modelId="{6D88DBAC-CBE4-4BD1-BC22-93A9B419815D}" srcId="{BB54B01B-08C4-4D90-90A1-958611B57638}" destId="{627CB764-C956-40EC-89FC-7D8AA8C47D79}" srcOrd="1" destOrd="0" parTransId="{2F413B85-4DE3-4840-B493-4AAAC3A04F8F}" sibTransId="{EBE345B2-C1F8-43DF-9717-76B957846763}"/>
    <dgm:cxn modelId="{04F375D0-DF15-4BE5-B42B-5E9632AA5BCC}" type="presOf" srcId="{06B47918-AF7A-44D6-B2DD-8996DAC57D67}" destId="{F98906F9-45DB-43C8-8CC0-677FB5FA9542}" srcOrd="0" destOrd="0" presId="urn:microsoft.com/office/officeart/2008/layout/VerticalCurvedList"/>
    <dgm:cxn modelId="{4F6C80DC-5797-41D8-A0C7-784E84275BEF}" type="presOf" srcId="{627CB764-C956-40EC-89FC-7D8AA8C47D79}" destId="{AA9C3913-B4E3-4EF3-8846-8178189A9D71}" srcOrd="0" destOrd="0" presId="urn:microsoft.com/office/officeart/2008/layout/VerticalCurvedList"/>
    <dgm:cxn modelId="{BBAC7BDF-83AC-4BAA-9DFE-8CFFFAB826A3}" srcId="{BB54B01B-08C4-4D90-90A1-958611B57638}" destId="{1C3DE484-1FFE-4A75-8575-58AE80F827EC}" srcOrd="4" destOrd="0" parTransId="{FB8B805B-E0C3-4937-A507-AA8F628E378B}" sibTransId="{3B99D615-CEB4-4170-87C2-91B547BA796C}"/>
    <dgm:cxn modelId="{289495E9-E9DF-4395-8F4E-5C4AF7F38972}" srcId="{BB54B01B-08C4-4D90-90A1-958611B57638}" destId="{F784EB37-88A6-4119-9FF6-B575DAF14A25}" srcOrd="3" destOrd="0" parTransId="{EB865B07-5674-43DE-88A1-44EA8794E7E9}" sibTransId="{9FF5E1E8-2B85-471F-9C01-8B799FC46528}"/>
    <dgm:cxn modelId="{2110C7FB-06F0-4F7A-88FF-0D49E9EB59B7}" type="presOf" srcId="{DF2B5F56-25BB-4C64-9075-B42D5A001B1E}" destId="{79E3747C-F947-4F5F-8B45-89C67897D2FB}" srcOrd="0" destOrd="0" presId="urn:microsoft.com/office/officeart/2008/layout/VerticalCurvedList"/>
    <dgm:cxn modelId="{32C43E59-D2FE-49A2-A7E7-28CB7E16895F}" type="presParOf" srcId="{79DEEB05-67D8-44F5-8562-04C6294E4D8F}" destId="{00070809-D451-4D24-B932-480314B1792F}" srcOrd="0" destOrd="0" presId="urn:microsoft.com/office/officeart/2008/layout/VerticalCurvedList"/>
    <dgm:cxn modelId="{BA502FEA-F1BD-47AA-BAAC-AB157E449C2F}" type="presParOf" srcId="{00070809-D451-4D24-B932-480314B1792F}" destId="{1A69B16C-23C6-479B-894A-368C6E1F1078}" srcOrd="0" destOrd="0" presId="urn:microsoft.com/office/officeart/2008/layout/VerticalCurvedList"/>
    <dgm:cxn modelId="{60A37EAA-A570-436C-B5DA-A9FE6F4C2A34}" type="presParOf" srcId="{1A69B16C-23C6-479B-894A-368C6E1F1078}" destId="{06040633-B99B-47B8-8E7C-0DA044F6B464}" srcOrd="0" destOrd="0" presId="urn:microsoft.com/office/officeart/2008/layout/VerticalCurvedList"/>
    <dgm:cxn modelId="{19F53F79-5549-420A-B8B4-33066D1FF97B}" type="presParOf" srcId="{1A69B16C-23C6-479B-894A-368C6E1F1078}" destId="{79E3747C-F947-4F5F-8B45-89C67897D2FB}" srcOrd="1" destOrd="0" presId="urn:microsoft.com/office/officeart/2008/layout/VerticalCurvedList"/>
    <dgm:cxn modelId="{9741D86B-26E9-4485-B1B6-653865C867E8}" type="presParOf" srcId="{1A69B16C-23C6-479B-894A-368C6E1F1078}" destId="{8B0264A0-2F23-4162-8CA1-8FF8BE9698C4}" srcOrd="2" destOrd="0" presId="urn:microsoft.com/office/officeart/2008/layout/VerticalCurvedList"/>
    <dgm:cxn modelId="{881A3FD0-DFAC-4F33-9924-DC401A63F70E}" type="presParOf" srcId="{1A69B16C-23C6-479B-894A-368C6E1F1078}" destId="{5307A267-6056-40EE-BF19-F7E814780AA6}" srcOrd="3" destOrd="0" presId="urn:microsoft.com/office/officeart/2008/layout/VerticalCurvedList"/>
    <dgm:cxn modelId="{9A729B87-BE3E-4917-A054-1B7A2B1D37C2}" type="presParOf" srcId="{00070809-D451-4D24-B932-480314B1792F}" destId="{6E1DBDEE-BA70-481E-8A92-91FCFDCCB5E9}" srcOrd="1" destOrd="0" presId="urn:microsoft.com/office/officeart/2008/layout/VerticalCurvedList"/>
    <dgm:cxn modelId="{4A662DDF-7E28-48DA-8D04-473907A67704}" type="presParOf" srcId="{00070809-D451-4D24-B932-480314B1792F}" destId="{CD164B3F-BD5E-4734-8DD5-6E83065FADB6}" srcOrd="2" destOrd="0" presId="urn:microsoft.com/office/officeart/2008/layout/VerticalCurvedList"/>
    <dgm:cxn modelId="{23CD8F47-9AF4-4EA5-B314-3D2046AF1B6B}" type="presParOf" srcId="{CD164B3F-BD5E-4734-8DD5-6E83065FADB6}" destId="{F148E63B-6D93-440F-A14B-479DD9FE69A5}" srcOrd="0" destOrd="0" presId="urn:microsoft.com/office/officeart/2008/layout/VerticalCurvedList"/>
    <dgm:cxn modelId="{31589D94-7D63-4E6A-8920-913D0B3C164D}" type="presParOf" srcId="{00070809-D451-4D24-B932-480314B1792F}" destId="{AA9C3913-B4E3-4EF3-8846-8178189A9D71}" srcOrd="3" destOrd="0" presId="urn:microsoft.com/office/officeart/2008/layout/VerticalCurvedList"/>
    <dgm:cxn modelId="{5E852F56-9178-4141-9F03-B4815C896DAD}" type="presParOf" srcId="{00070809-D451-4D24-B932-480314B1792F}" destId="{2B62A04F-05DA-495E-9D24-E20027D9C5CC}" srcOrd="4" destOrd="0" presId="urn:microsoft.com/office/officeart/2008/layout/VerticalCurvedList"/>
    <dgm:cxn modelId="{0E26F7F1-6183-4642-8D2A-47CAD6F8DD65}" type="presParOf" srcId="{2B62A04F-05DA-495E-9D24-E20027D9C5CC}" destId="{472880D0-3F66-4BC8-A66C-339D585F4982}" srcOrd="0" destOrd="0" presId="urn:microsoft.com/office/officeart/2008/layout/VerticalCurvedList"/>
    <dgm:cxn modelId="{71F2BA74-5C8E-4B2E-8CC4-54F540EABFD1}" type="presParOf" srcId="{00070809-D451-4D24-B932-480314B1792F}" destId="{F98906F9-45DB-43C8-8CC0-677FB5FA9542}" srcOrd="5" destOrd="0" presId="urn:microsoft.com/office/officeart/2008/layout/VerticalCurvedList"/>
    <dgm:cxn modelId="{ACC9AED2-4892-489C-8C6F-97E42C74509A}" type="presParOf" srcId="{00070809-D451-4D24-B932-480314B1792F}" destId="{92C35618-EF5D-488F-BF53-8778860612E2}" srcOrd="6" destOrd="0" presId="urn:microsoft.com/office/officeart/2008/layout/VerticalCurvedList"/>
    <dgm:cxn modelId="{DFDB2B30-22E5-433F-8510-7A2FECDF4303}" type="presParOf" srcId="{92C35618-EF5D-488F-BF53-8778860612E2}" destId="{105B3635-FF0B-4C02-8AFC-FBDF03DA55A7}" srcOrd="0" destOrd="0" presId="urn:microsoft.com/office/officeart/2008/layout/VerticalCurvedList"/>
    <dgm:cxn modelId="{D2D30FBD-3722-4CE6-9D23-46C9600A7862}" type="presParOf" srcId="{00070809-D451-4D24-B932-480314B1792F}" destId="{F763E16D-CED9-49A7-A14B-0FE7ECC0F02B}" srcOrd="7" destOrd="0" presId="urn:microsoft.com/office/officeart/2008/layout/VerticalCurvedList"/>
    <dgm:cxn modelId="{0AE094DD-3C69-4714-9A90-BD5BF19F3207}" type="presParOf" srcId="{00070809-D451-4D24-B932-480314B1792F}" destId="{23342ADD-8FE3-4389-AE52-DE37CBF73F5A}" srcOrd="8" destOrd="0" presId="urn:microsoft.com/office/officeart/2008/layout/VerticalCurvedList"/>
    <dgm:cxn modelId="{8334E807-1100-4683-94A9-465443EB340A}" type="presParOf" srcId="{23342ADD-8FE3-4389-AE52-DE37CBF73F5A}" destId="{B323823E-42BD-43D0-B4F3-44A8FE60BA61}" srcOrd="0" destOrd="0" presId="urn:microsoft.com/office/officeart/2008/layout/VerticalCurvedList"/>
    <dgm:cxn modelId="{55491406-F87E-405C-95C0-2FBC7A360A25}" type="presParOf" srcId="{00070809-D451-4D24-B932-480314B1792F}" destId="{B46C6FE4-283F-467C-B0EB-86244B731399}" srcOrd="9" destOrd="0" presId="urn:microsoft.com/office/officeart/2008/layout/VerticalCurvedList"/>
    <dgm:cxn modelId="{D402BD8D-13A6-4219-AA3A-5B0BEF1537EE}" type="presParOf" srcId="{00070809-D451-4D24-B932-480314B1792F}" destId="{FFE2A47F-CBCF-4D48-80CC-F3717589DC78}" srcOrd="10" destOrd="0" presId="urn:microsoft.com/office/officeart/2008/layout/VerticalCurvedList"/>
    <dgm:cxn modelId="{FD6CA0C4-84B1-4339-BF97-27789D8083CD}" type="presParOf" srcId="{FFE2A47F-CBCF-4D48-80CC-F3717589DC78}" destId="{A901BE3E-3522-4873-A937-5FB0B3997930}"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54B01B-08C4-4D90-90A1-958611B57638}"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n-US"/>
        </a:p>
      </dgm:t>
    </dgm:pt>
    <dgm:pt modelId="{BA80B01E-02DA-479F-AD8D-785DBFDA1EFA}">
      <dgm:prSet/>
      <dgm:spPr/>
      <dgm:t>
        <a:bodyPr/>
        <a:lstStyle/>
        <a:p>
          <a:r>
            <a:rPr lang="en-US" b="1" dirty="0"/>
            <a:t>Involvement of unsafe, unsuitable, high risk individuals in an activity.</a:t>
          </a:r>
          <a:endParaRPr lang="en-AU" b="1" dirty="0"/>
        </a:p>
      </dgm:t>
    </dgm:pt>
    <dgm:pt modelId="{BC0A3EA0-2631-43CD-973B-6E51722BBF3D}" type="parTrans" cxnId="{90F13909-C814-4A27-AF96-CEC367F05DF1}">
      <dgm:prSet/>
      <dgm:spPr/>
      <dgm:t>
        <a:bodyPr/>
        <a:lstStyle/>
        <a:p>
          <a:endParaRPr lang="en-US"/>
        </a:p>
      </dgm:t>
    </dgm:pt>
    <dgm:pt modelId="{DF2B5F56-25BB-4C64-9075-B42D5A001B1E}" type="sibTrans" cxnId="{90F13909-C814-4A27-AF96-CEC367F05DF1}">
      <dgm:prSet/>
      <dgm:spPr/>
      <dgm:t>
        <a:bodyPr/>
        <a:lstStyle/>
        <a:p>
          <a:endParaRPr lang="en-US"/>
        </a:p>
      </dgm:t>
    </dgm:pt>
    <dgm:pt modelId="{627CB764-C956-40EC-89FC-7D8AA8C47D79}">
      <dgm:prSet/>
      <dgm:spPr/>
      <dgm:t>
        <a:bodyPr/>
        <a:lstStyle/>
        <a:p>
          <a:r>
            <a:rPr lang="en-AU" b="1" dirty="0"/>
            <a:t>Using unsuitable location or venue</a:t>
          </a:r>
        </a:p>
      </dgm:t>
    </dgm:pt>
    <dgm:pt modelId="{2F413B85-4DE3-4840-B493-4AAAC3A04F8F}" type="parTrans" cxnId="{6D88DBAC-CBE4-4BD1-BC22-93A9B419815D}">
      <dgm:prSet/>
      <dgm:spPr/>
      <dgm:t>
        <a:bodyPr/>
        <a:lstStyle/>
        <a:p>
          <a:endParaRPr lang="en-US"/>
        </a:p>
      </dgm:t>
    </dgm:pt>
    <dgm:pt modelId="{EBE345B2-C1F8-43DF-9717-76B957846763}" type="sibTrans" cxnId="{6D88DBAC-CBE4-4BD1-BC22-93A9B419815D}">
      <dgm:prSet/>
      <dgm:spPr/>
      <dgm:t>
        <a:bodyPr/>
        <a:lstStyle/>
        <a:p>
          <a:endParaRPr lang="en-US"/>
        </a:p>
      </dgm:t>
    </dgm:pt>
    <dgm:pt modelId="{06B47918-AF7A-44D6-B2DD-8996DAC57D67}">
      <dgm:prSet/>
      <dgm:spPr/>
      <dgm:t>
        <a:bodyPr/>
        <a:lstStyle/>
        <a:p>
          <a:r>
            <a:rPr lang="en-AU" b="1" dirty="0"/>
            <a:t>Insufficient supervision</a:t>
          </a:r>
        </a:p>
      </dgm:t>
    </dgm:pt>
    <dgm:pt modelId="{97A1C8D3-01F7-40AE-804D-633E614996BE}" type="parTrans" cxnId="{8593D60E-F9F0-4666-9189-4141F6F998E2}">
      <dgm:prSet/>
      <dgm:spPr/>
      <dgm:t>
        <a:bodyPr/>
        <a:lstStyle/>
        <a:p>
          <a:endParaRPr lang="en-US"/>
        </a:p>
      </dgm:t>
    </dgm:pt>
    <dgm:pt modelId="{7838E61F-F2FC-41C4-B36F-06685B4E17D1}" type="sibTrans" cxnId="{8593D60E-F9F0-4666-9189-4141F6F998E2}">
      <dgm:prSet/>
      <dgm:spPr/>
      <dgm:t>
        <a:bodyPr/>
        <a:lstStyle/>
        <a:p>
          <a:endParaRPr lang="en-US"/>
        </a:p>
      </dgm:t>
    </dgm:pt>
    <dgm:pt modelId="{F784EB37-88A6-4119-9FF6-B575DAF14A25}">
      <dgm:prSet/>
      <dgm:spPr/>
      <dgm:t>
        <a:bodyPr/>
        <a:lstStyle/>
        <a:p>
          <a:r>
            <a:rPr lang="en-US" b="1" dirty="0"/>
            <a:t>Activities involving 1:1 or private interactions</a:t>
          </a:r>
          <a:endParaRPr lang="en-AU" b="1" dirty="0"/>
        </a:p>
      </dgm:t>
    </dgm:pt>
    <dgm:pt modelId="{EB865B07-5674-43DE-88A1-44EA8794E7E9}" type="parTrans" cxnId="{289495E9-E9DF-4395-8F4E-5C4AF7F38972}">
      <dgm:prSet/>
      <dgm:spPr/>
      <dgm:t>
        <a:bodyPr/>
        <a:lstStyle/>
        <a:p>
          <a:endParaRPr lang="en-US"/>
        </a:p>
      </dgm:t>
    </dgm:pt>
    <dgm:pt modelId="{9FF5E1E8-2B85-471F-9C01-8B799FC46528}" type="sibTrans" cxnId="{289495E9-E9DF-4395-8F4E-5C4AF7F38972}">
      <dgm:prSet/>
      <dgm:spPr/>
      <dgm:t>
        <a:bodyPr/>
        <a:lstStyle/>
        <a:p>
          <a:endParaRPr lang="en-US"/>
        </a:p>
      </dgm:t>
    </dgm:pt>
    <dgm:pt modelId="{1C3DE484-1FFE-4A75-8575-58AE80F827EC}">
      <dgm:prSet/>
      <dgm:spPr/>
      <dgm:t>
        <a:bodyPr/>
        <a:lstStyle/>
        <a:p>
          <a:r>
            <a:rPr lang="en-AU" b="1" dirty="0"/>
            <a:t>Unauthorised or unsupervised transport</a:t>
          </a:r>
        </a:p>
      </dgm:t>
    </dgm:pt>
    <dgm:pt modelId="{FB8B805B-E0C3-4937-A507-AA8F628E378B}" type="parTrans" cxnId="{BBAC7BDF-83AC-4BAA-9DFE-8CFFFAB826A3}">
      <dgm:prSet/>
      <dgm:spPr/>
      <dgm:t>
        <a:bodyPr/>
        <a:lstStyle/>
        <a:p>
          <a:endParaRPr lang="en-US"/>
        </a:p>
      </dgm:t>
    </dgm:pt>
    <dgm:pt modelId="{3B99D615-CEB4-4170-87C2-91B547BA796C}" type="sibTrans" cxnId="{BBAC7BDF-83AC-4BAA-9DFE-8CFFFAB826A3}">
      <dgm:prSet/>
      <dgm:spPr/>
      <dgm:t>
        <a:bodyPr/>
        <a:lstStyle/>
        <a:p>
          <a:endParaRPr lang="en-US"/>
        </a:p>
      </dgm:t>
    </dgm:pt>
    <dgm:pt modelId="{79DEEB05-67D8-44F5-8562-04C6294E4D8F}" type="pres">
      <dgm:prSet presAssocID="{BB54B01B-08C4-4D90-90A1-958611B57638}" presName="Name0" presStyleCnt="0">
        <dgm:presLayoutVars>
          <dgm:chMax val="7"/>
          <dgm:chPref val="7"/>
          <dgm:dir/>
        </dgm:presLayoutVars>
      </dgm:prSet>
      <dgm:spPr/>
    </dgm:pt>
    <dgm:pt modelId="{00070809-D451-4D24-B932-480314B1792F}" type="pres">
      <dgm:prSet presAssocID="{BB54B01B-08C4-4D90-90A1-958611B57638}" presName="Name1" presStyleCnt="0"/>
      <dgm:spPr/>
    </dgm:pt>
    <dgm:pt modelId="{1A69B16C-23C6-479B-894A-368C6E1F1078}" type="pres">
      <dgm:prSet presAssocID="{BB54B01B-08C4-4D90-90A1-958611B57638}" presName="cycle" presStyleCnt="0"/>
      <dgm:spPr/>
    </dgm:pt>
    <dgm:pt modelId="{06040633-B99B-47B8-8E7C-0DA044F6B464}" type="pres">
      <dgm:prSet presAssocID="{BB54B01B-08C4-4D90-90A1-958611B57638}" presName="srcNode" presStyleLbl="node1" presStyleIdx="0" presStyleCnt="5"/>
      <dgm:spPr/>
    </dgm:pt>
    <dgm:pt modelId="{79E3747C-F947-4F5F-8B45-89C67897D2FB}" type="pres">
      <dgm:prSet presAssocID="{BB54B01B-08C4-4D90-90A1-958611B57638}" presName="conn" presStyleLbl="parChTrans1D2" presStyleIdx="0" presStyleCnt="1"/>
      <dgm:spPr/>
    </dgm:pt>
    <dgm:pt modelId="{8B0264A0-2F23-4162-8CA1-8FF8BE9698C4}" type="pres">
      <dgm:prSet presAssocID="{BB54B01B-08C4-4D90-90A1-958611B57638}" presName="extraNode" presStyleLbl="node1" presStyleIdx="0" presStyleCnt="5"/>
      <dgm:spPr/>
    </dgm:pt>
    <dgm:pt modelId="{5307A267-6056-40EE-BF19-F7E814780AA6}" type="pres">
      <dgm:prSet presAssocID="{BB54B01B-08C4-4D90-90A1-958611B57638}" presName="dstNode" presStyleLbl="node1" presStyleIdx="0" presStyleCnt="5"/>
      <dgm:spPr/>
    </dgm:pt>
    <dgm:pt modelId="{6E1DBDEE-BA70-481E-8A92-91FCFDCCB5E9}" type="pres">
      <dgm:prSet presAssocID="{BA80B01E-02DA-479F-AD8D-785DBFDA1EFA}" presName="text_1" presStyleLbl="node1" presStyleIdx="0" presStyleCnt="5">
        <dgm:presLayoutVars>
          <dgm:bulletEnabled val="1"/>
        </dgm:presLayoutVars>
      </dgm:prSet>
      <dgm:spPr/>
    </dgm:pt>
    <dgm:pt modelId="{CD164B3F-BD5E-4734-8DD5-6E83065FADB6}" type="pres">
      <dgm:prSet presAssocID="{BA80B01E-02DA-479F-AD8D-785DBFDA1EFA}" presName="accent_1" presStyleCnt="0"/>
      <dgm:spPr/>
    </dgm:pt>
    <dgm:pt modelId="{F148E63B-6D93-440F-A14B-479DD9FE69A5}" type="pres">
      <dgm:prSet presAssocID="{BA80B01E-02DA-479F-AD8D-785DBFDA1EFA}" presName="accentRepeatNode" presStyleLbl="solidFgAcc1" presStyleIdx="0" presStyleCnt="5"/>
      <dgm:spPr/>
    </dgm:pt>
    <dgm:pt modelId="{AA9C3913-B4E3-4EF3-8846-8178189A9D71}" type="pres">
      <dgm:prSet presAssocID="{627CB764-C956-40EC-89FC-7D8AA8C47D79}" presName="text_2" presStyleLbl="node1" presStyleIdx="1" presStyleCnt="5">
        <dgm:presLayoutVars>
          <dgm:bulletEnabled val="1"/>
        </dgm:presLayoutVars>
      </dgm:prSet>
      <dgm:spPr/>
    </dgm:pt>
    <dgm:pt modelId="{2B62A04F-05DA-495E-9D24-E20027D9C5CC}" type="pres">
      <dgm:prSet presAssocID="{627CB764-C956-40EC-89FC-7D8AA8C47D79}" presName="accent_2" presStyleCnt="0"/>
      <dgm:spPr/>
    </dgm:pt>
    <dgm:pt modelId="{472880D0-3F66-4BC8-A66C-339D585F4982}" type="pres">
      <dgm:prSet presAssocID="{627CB764-C956-40EC-89FC-7D8AA8C47D79}" presName="accentRepeatNode" presStyleLbl="solidFgAcc1" presStyleIdx="1" presStyleCnt="5"/>
      <dgm:spPr/>
    </dgm:pt>
    <dgm:pt modelId="{F98906F9-45DB-43C8-8CC0-677FB5FA9542}" type="pres">
      <dgm:prSet presAssocID="{06B47918-AF7A-44D6-B2DD-8996DAC57D67}" presName="text_3" presStyleLbl="node1" presStyleIdx="2" presStyleCnt="5">
        <dgm:presLayoutVars>
          <dgm:bulletEnabled val="1"/>
        </dgm:presLayoutVars>
      </dgm:prSet>
      <dgm:spPr/>
    </dgm:pt>
    <dgm:pt modelId="{92C35618-EF5D-488F-BF53-8778860612E2}" type="pres">
      <dgm:prSet presAssocID="{06B47918-AF7A-44D6-B2DD-8996DAC57D67}" presName="accent_3" presStyleCnt="0"/>
      <dgm:spPr/>
    </dgm:pt>
    <dgm:pt modelId="{105B3635-FF0B-4C02-8AFC-FBDF03DA55A7}" type="pres">
      <dgm:prSet presAssocID="{06B47918-AF7A-44D6-B2DD-8996DAC57D67}" presName="accentRepeatNode" presStyleLbl="solidFgAcc1" presStyleIdx="2" presStyleCnt="5"/>
      <dgm:spPr/>
    </dgm:pt>
    <dgm:pt modelId="{F763E16D-CED9-49A7-A14B-0FE7ECC0F02B}" type="pres">
      <dgm:prSet presAssocID="{F784EB37-88A6-4119-9FF6-B575DAF14A25}" presName="text_4" presStyleLbl="node1" presStyleIdx="3" presStyleCnt="5">
        <dgm:presLayoutVars>
          <dgm:bulletEnabled val="1"/>
        </dgm:presLayoutVars>
      </dgm:prSet>
      <dgm:spPr/>
    </dgm:pt>
    <dgm:pt modelId="{23342ADD-8FE3-4389-AE52-DE37CBF73F5A}" type="pres">
      <dgm:prSet presAssocID="{F784EB37-88A6-4119-9FF6-B575DAF14A25}" presName="accent_4" presStyleCnt="0"/>
      <dgm:spPr/>
    </dgm:pt>
    <dgm:pt modelId="{B323823E-42BD-43D0-B4F3-44A8FE60BA61}" type="pres">
      <dgm:prSet presAssocID="{F784EB37-88A6-4119-9FF6-B575DAF14A25}" presName="accentRepeatNode" presStyleLbl="solidFgAcc1" presStyleIdx="3" presStyleCnt="5"/>
      <dgm:spPr/>
    </dgm:pt>
    <dgm:pt modelId="{B46C6FE4-283F-467C-B0EB-86244B731399}" type="pres">
      <dgm:prSet presAssocID="{1C3DE484-1FFE-4A75-8575-58AE80F827EC}" presName="text_5" presStyleLbl="node1" presStyleIdx="4" presStyleCnt="5">
        <dgm:presLayoutVars>
          <dgm:bulletEnabled val="1"/>
        </dgm:presLayoutVars>
      </dgm:prSet>
      <dgm:spPr/>
    </dgm:pt>
    <dgm:pt modelId="{FFE2A47F-CBCF-4D48-80CC-F3717589DC78}" type="pres">
      <dgm:prSet presAssocID="{1C3DE484-1FFE-4A75-8575-58AE80F827EC}" presName="accent_5" presStyleCnt="0"/>
      <dgm:spPr/>
    </dgm:pt>
    <dgm:pt modelId="{A901BE3E-3522-4873-A937-5FB0B3997930}" type="pres">
      <dgm:prSet presAssocID="{1C3DE484-1FFE-4A75-8575-58AE80F827EC}" presName="accentRepeatNode" presStyleLbl="solidFgAcc1" presStyleIdx="4" presStyleCnt="5"/>
      <dgm:spPr/>
    </dgm:pt>
  </dgm:ptLst>
  <dgm:cxnLst>
    <dgm:cxn modelId="{342C2C08-EDE9-400D-8DA0-A50F59842BF4}" type="presOf" srcId="{1C3DE484-1FFE-4A75-8575-58AE80F827EC}" destId="{B46C6FE4-283F-467C-B0EB-86244B731399}" srcOrd="0" destOrd="0" presId="urn:microsoft.com/office/officeart/2008/layout/VerticalCurvedList"/>
    <dgm:cxn modelId="{90F13909-C814-4A27-AF96-CEC367F05DF1}" srcId="{BB54B01B-08C4-4D90-90A1-958611B57638}" destId="{BA80B01E-02DA-479F-AD8D-785DBFDA1EFA}" srcOrd="0" destOrd="0" parTransId="{BC0A3EA0-2631-43CD-973B-6E51722BBF3D}" sibTransId="{DF2B5F56-25BB-4C64-9075-B42D5A001B1E}"/>
    <dgm:cxn modelId="{8593D60E-F9F0-4666-9189-4141F6F998E2}" srcId="{BB54B01B-08C4-4D90-90A1-958611B57638}" destId="{06B47918-AF7A-44D6-B2DD-8996DAC57D67}" srcOrd="2" destOrd="0" parTransId="{97A1C8D3-01F7-40AE-804D-633E614996BE}" sibTransId="{7838E61F-F2FC-41C4-B36F-06685B4E17D1}"/>
    <dgm:cxn modelId="{B37F0F35-1920-495B-8A06-2DBD98885221}" type="presOf" srcId="{BA80B01E-02DA-479F-AD8D-785DBFDA1EFA}" destId="{6E1DBDEE-BA70-481E-8A92-91FCFDCCB5E9}" srcOrd="0" destOrd="0" presId="urn:microsoft.com/office/officeart/2008/layout/VerticalCurvedList"/>
    <dgm:cxn modelId="{0E374B6A-6CC0-4BF4-8C8A-4A7F832F3355}" type="presOf" srcId="{F784EB37-88A6-4119-9FF6-B575DAF14A25}" destId="{F763E16D-CED9-49A7-A14B-0FE7ECC0F02B}" srcOrd="0" destOrd="0" presId="urn:microsoft.com/office/officeart/2008/layout/VerticalCurvedList"/>
    <dgm:cxn modelId="{7A19704E-087E-4C85-9C1C-C716338AE985}" type="presOf" srcId="{BB54B01B-08C4-4D90-90A1-958611B57638}" destId="{79DEEB05-67D8-44F5-8562-04C6294E4D8F}" srcOrd="0" destOrd="0" presId="urn:microsoft.com/office/officeart/2008/layout/VerticalCurvedList"/>
    <dgm:cxn modelId="{6D88DBAC-CBE4-4BD1-BC22-93A9B419815D}" srcId="{BB54B01B-08C4-4D90-90A1-958611B57638}" destId="{627CB764-C956-40EC-89FC-7D8AA8C47D79}" srcOrd="1" destOrd="0" parTransId="{2F413B85-4DE3-4840-B493-4AAAC3A04F8F}" sibTransId="{EBE345B2-C1F8-43DF-9717-76B957846763}"/>
    <dgm:cxn modelId="{04F375D0-DF15-4BE5-B42B-5E9632AA5BCC}" type="presOf" srcId="{06B47918-AF7A-44D6-B2DD-8996DAC57D67}" destId="{F98906F9-45DB-43C8-8CC0-677FB5FA9542}" srcOrd="0" destOrd="0" presId="urn:microsoft.com/office/officeart/2008/layout/VerticalCurvedList"/>
    <dgm:cxn modelId="{4F6C80DC-5797-41D8-A0C7-784E84275BEF}" type="presOf" srcId="{627CB764-C956-40EC-89FC-7D8AA8C47D79}" destId="{AA9C3913-B4E3-4EF3-8846-8178189A9D71}" srcOrd="0" destOrd="0" presId="urn:microsoft.com/office/officeart/2008/layout/VerticalCurvedList"/>
    <dgm:cxn modelId="{BBAC7BDF-83AC-4BAA-9DFE-8CFFFAB826A3}" srcId="{BB54B01B-08C4-4D90-90A1-958611B57638}" destId="{1C3DE484-1FFE-4A75-8575-58AE80F827EC}" srcOrd="4" destOrd="0" parTransId="{FB8B805B-E0C3-4937-A507-AA8F628E378B}" sibTransId="{3B99D615-CEB4-4170-87C2-91B547BA796C}"/>
    <dgm:cxn modelId="{289495E9-E9DF-4395-8F4E-5C4AF7F38972}" srcId="{BB54B01B-08C4-4D90-90A1-958611B57638}" destId="{F784EB37-88A6-4119-9FF6-B575DAF14A25}" srcOrd="3" destOrd="0" parTransId="{EB865B07-5674-43DE-88A1-44EA8794E7E9}" sibTransId="{9FF5E1E8-2B85-471F-9C01-8B799FC46528}"/>
    <dgm:cxn modelId="{2110C7FB-06F0-4F7A-88FF-0D49E9EB59B7}" type="presOf" srcId="{DF2B5F56-25BB-4C64-9075-B42D5A001B1E}" destId="{79E3747C-F947-4F5F-8B45-89C67897D2FB}" srcOrd="0" destOrd="0" presId="urn:microsoft.com/office/officeart/2008/layout/VerticalCurvedList"/>
    <dgm:cxn modelId="{32C43E59-D2FE-49A2-A7E7-28CB7E16895F}" type="presParOf" srcId="{79DEEB05-67D8-44F5-8562-04C6294E4D8F}" destId="{00070809-D451-4D24-B932-480314B1792F}" srcOrd="0" destOrd="0" presId="urn:microsoft.com/office/officeart/2008/layout/VerticalCurvedList"/>
    <dgm:cxn modelId="{BA502FEA-F1BD-47AA-BAAC-AB157E449C2F}" type="presParOf" srcId="{00070809-D451-4D24-B932-480314B1792F}" destId="{1A69B16C-23C6-479B-894A-368C6E1F1078}" srcOrd="0" destOrd="0" presId="urn:microsoft.com/office/officeart/2008/layout/VerticalCurvedList"/>
    <dgm:cxn modelId="{60A37EAA-A570-436C-B5DA-A9FE6F4C2A34}" type="presParOf" srcId="{1A69B16C-23C6-479B-894A-368C6E1F1078}" destId="{06040633-B99B-47B8-8E7C-0DA044F6B464}" srcOrd="0" destOrd="0" presId="urn:microsoft.com/office/officeart/2008/layout/VerticalCurvedList"/>
    <dgm:cxn modelId="{19F53F79-5549-420A-B8B4-33066D1FF97B}" type="presParOf" srcId="{1A69B16C-23C6-479B-894A-368C6E1F1078}" destId="{79E3747C-F947-4F5F-8B45-89C67897D2FB}" srcOrd="1" destOrd="0" presId="urn:microsoft.com/office/officeart/2008/layout/VerticalCurvedList"/>
    <dgm:cxn modelId="{9741D86B-26E9-4485-B1B6-653865C867E8}" type="presParOf" srcId="{1A69B16C-23C6-479B-894A-368C6E1F1078}" destId="{8B0264A0-2F23-4162-8CA1-8FF8BE9698C4}" srcOrd="2" destOrd="0" presId="urn:microsoft.com/office/officeart/2008/layout/VerticalCurvedList"/>
    <dgm:cxn modelId="{881A3FD0-DFAC-4F33-9924-DC401A63F70E}" type="presParOf" srcId="{1A69B16C-23C6-479B-894A-368C6E1F1078}" destId="{5307A267-6056-40EE-BF19-F7E814780AA6}" srcOrd="3" destOrd="0" presId="urn:microsoft.com/office/officeart/2008/layout/VerticalCurvedList"/>
    <dgm:cxn modelId="{9A729B87-BE3E-4917-A054-1B7A2B1D37C2}" type="presParOf" srcId="{00070809-D451-4D24-B932-480314B1792F}" destId="{6E1DBDEE-BA70-481E-8A92-91FCFDCCB5E9}" srcOrd="1" destOrd="0" presId="urn:microsoft.com/office/officeart/2008/layout/VerticalCurvedList"/>
    <dgm:cxn modelId="{4A662DDF-7E28-48DA-8D04-473907A67704}" type="presParOf" srcId="{00070809-D451-4D24-B932-480314B1792F}" destId="{CD164B3F-BD5E-4734-8DD5-6E83065FADB6}" srcOrd="2" destOrd="0" presId="urn:microsoft.com/office/officeart/2008/layout/VerticalCurvedList"/>
    <dgm:cxn modelId="{23CD8F47-9AF4-4EA5-B314-3D2046AF1B6B}" type="presParOf" srcId="{CD164B3F-BD5E-4734-8DD5-6E83065FADB6}" destId="{F148E63B-6D93-440F-A14B-479DD9FE69A5}" srcOrd="0" destOrd="0" presId="urn:microsoft.com/office/officeart/2008/layout/VerticalCurvedList"/>
    <dgm:cxn modelId="{31589D94-7D63-4E6A-8920-913D0B3C164D}" type="presParOf" srcId="{00070809-D451-4D24-B932-480314B1792F}" destId="{AA9C3913-B4E3-4EF3-8846-8178189A9D71}" srcOrd="3" destOrd="0" presId="urn:microsoft.com/office/officeart/2008/layout/VerticalCurvedList"/>
    <dgm:cxn modelId="{5E852F56-9178-4141-9F03-B4815C896DAD}" type="presParOf" srcId="{00070809-D451-4D24-B932-480314B1792F}" destId="{2B62A04F-05DA-495E-9D24-E20027D9C5CC}" srcOrd="4" destOrd="0" presId="urn:microsoft.com/office/officeart/2008/layout/VerticalCurvedList"/>
    <dgm:cxn modelId="{0E26F7F1-6183-4642-8D2A-47CAD6F8DD65}" type="presParOf" srcId="{2B62A04F-05DA-495E-9D24-E20027D9C5CC}" destId="{472880D0-3F66-4BC8-A66C-339D585F4982}" srcOrd="0" destOrd="0" presId="urn:microsoft.com/office/officeart/2008/layout/VerticalCurvedList"/>
    <dgm:cxn modelId="{71F2BA74-5C8E-4B2E-8CC4-54F540EABFD1}" type="presParOf" srcId="{00070809-D451-4D24-B932-480314B1792F}" destId="{F98906F9-45DB-43C8-8CC0-677FB5FA9542}" srcOrd="5" destOrd="0" presId="urn:microsoft.com/office/officeart/2008/layout/VerticalCurvedList"/>
    <dgm:cxn modelId="{ACC9AED2-4892-489C-8C6F-97E42C74509A}" type="presParOf" srcId="{00070809-D451-4D24-B932-480314B1792F}" destId="{92C35618-EF5D-488F-BF53-8778860612E2}" srcOrd="6" destOrd="0" presId="urn:microsoft.com/office/officeart/2008/layout/VerticalCurvedList"/>
    <dgm:cxn modelId="{DFDB2B30-22E5-433F-8510-7A2FECDF4303}" type="presParOf" srcId="{92C35618-EF5D-488F-BF53-8778860612E2}" destId="{105B3635-FF0B-4C02-8AFC-FBDF03DA55A7}" srcOrd="0" destOrd="0" presId="urn:microsoft.com/office/officeart/2008/layout/VerticalCurvedList"/>
    <dgm:cxn modelId="{D2D30FBD-3722-4CE6-9D23-46C9600A7862}" type="presParOf" srcId="{00070809-D451-4D24-B932-480314B1792F}" destId="{F763E16D-CED9-49A7-A14B-0FE7ECC0F02B}" srcOrd="7" destOrd="0" presId="urn:microsoft.com/office/officeart/2008/layout/VerticalCurvedList"/>
    <dgm:cxn modelId="{0AE094DD-3C69-4714-9A90-BD5BF19F3207}" type="presParOf" srcId="{00070809-D451-4D24-B932-480314B1792F}" destId="{23342ADD-8FE3-4389-AE52-DE37CBF73F5A}" srcOrd="8" destOrd="0" presId="urn:microsoft.com/office/officeart/2008/layout/VerticalCurvedList"/>
    <dgm:cxn modelId="{8334E807-1100-4683-94A9-465443EB340A}" type="presParOf" srcId="{23342ADD-8FE3-4389-AE52-DE37CBF73F5A}" destId="{B323823E-42BD-43D0-B4F3-44A8FE60BA61}" srcOrd="0" destOrd="0" presId="urn:microsoft.com/office/officeart/2008/layout/VerticalCurvedList"/>
    <dgm:cxn modelId="{55491406-F87E-405C-95C0-2FBC7A360A25}" type="presParOf" srcId="{00070809-D451-4D24-B932-480314B1792F}" destId="{B46C6FE4-283F-467C-B0EB-86244B731399}" srcOrd="9" destOrd="0" presId="urn:microsoft.com/office/officeart/2008/layout/VerticalCurvedList"/>
    <dgm:cxn modelId="{D402BD8D-13A6-4219-AA3A-5B0BEF1537EE}" type="presParOf" srcId="{00070809-D451-4D24-B932-480314B1792F}" destId="{FFE2A47F-CBCF-4D48-80CC-F3717589DC78}" srcOrd="10" destOrd="0" presId="urn:microsoft.com/office/officeart/2008/layout/VerticalCurvedList"/>
    <dgm:cxn modelId="{FD6CA0C4-84B1-4339-BF97-27789D8083CD}" type="presParOf" srcId="{FFE2A47F-CBCF-4D48-80CC-F3717589DC78}" destId="{A901BE3E-3522-4873-A937-5FB0B3997930}"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54B01B-08C4-4D90-90A1-958611B57638}"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BA80B01E-02DA-479F-AD8D-785DBFDA1EFA}">
      <dgm:prSet custT="1"/>
      <dgm:spPr/>
      <dgm:t>
        <a:bodyPr/>
        <a:lstStyle/>
        <a:p>
          <a:r>
            <a:rPr lang="en-AU" sz="2200" b="1" dirty="0"/>
            <a:t>Children and young people</a:t>
          </a:r>
        </a:p>
      </dgm:t>
    </dgm:pt>
    <dgm:pt modelId="{BC0A3EA0-2631-43CD-973B-6E51722BBF3D}" type="parTrans" cxnId="{90F13909-C814-4A27-AF96-CEC367F05DF1}">
      <dgm:prSet/>
      <dgm:spPr/>
      <dgm:t>
        <a:bodyPr/>
        <a:lstStyle/>
        <a:p>
          <a:endParaRPr lang="en-US"/>
        </a:p>
      </dgm:t>
    </dgm:pt>
    <dgm:pt modelId="{DF2B5F56-25BB-4C64-9075-B42D5A001B1E}" type="sibTrans" cxnId="{90F13909-C814-4A27-AF96-CEC367F05DF1}">
      <dgm:prSet/>
      <dgm:spPr/>
      <dgm:t>
        <a:bodyPr/>
        <a:lstStyle/>
        <a:p>
          <a:endParaRPr lang="en-US"/>
        </a:p>
      </dgm:t>
    </dgm:pt>
    <dgm:pt modelId="{9C993658-9046-4EDE-AE8F-0FE44BC65430}">
      <dgm:prSet custT="1"/>
      <dgm:spPr/>
      <dgm:t>
        <a:bodyPr/>
        <a:lstStyle/>
        <a:p>
          <a:r>
            <a:rPr lang="en-US" sz="2200" b="0" dirty="0"/>
            <a:t>Age and limited life experience. </a:t>
          </a:r>
          <a:endParaRPr lang="en-AU" sz="2200" b="0" dirty="0"/>
        </a:p>
      </dgm:t>
    </dgm:pt>
    <dgm:pt modelId="{1FDBA5E6-E3B2-4EF9-8F24-81C8CDFA05C8}" type="parTrans" cxnId="{099C134E-ABFE-4073-AC24-C9672EF4DE66}">
      <dgm:prSet/>
      <dgm:spPr/>
      <dgm:t>
        <a:bodyPr/>
        <a:lstStyle/>
        <a:p>
          <a:endParaRPr lang="en-AU"/>
        </a:p>
      </dgm:t>
    </dgm:pt>
    <dgm:pt modelId="{2C81B004-F483-4151-84F0-F7D445632784}" type="sibTrans" cxnId="{099C134E-ABFE-4073-AC24-C9672EF4DE66}">
      <dgm:prSet/>
      <dgm:spPr/>
      <dgm:t>
        <a:bodyPr/>
        <a:lstStyle/>
        <a:p>
          <a:endParaRPr lang="en-AU"/>
        </a:p>
      </dgm:t>
    </dgm:pt>
    <dgm:pt modelId="{495432C7-921C-4B80-8684-0B98FB190E5E}">
      <dgm:prSet custT="1"/>
      <dgm:spPr/>
      <dgm:t>
        <a:bodyPr/>
        <a:lstStyle/>
        <a:p>
          <a:r>
            <a:rPr lang="en-AU" sz="2200" b="0" dirty="0"/>
            <a:t>High dependency on adults</a:t>
          </a:r>
        </a:p>
      </dgm:t>
    </dgm:pt>
    <dgm:pt modelId="{335A61A6-38D5-4255-8FE4-3F60D1EA5F82}" type="parTrans" cxnId="{9BEC9557-B224-49F8-A39C-1CE3FF25F8B5}">
      <dgm:prSet/>
      <dgm:spPr/>
      <dgm:t>
        <a:bodyPr/>
        <a:lstStyle/>
        <a:p>
          <a:endParaRPr lang="en-AU"/>
        </a:p>
      </dgm:t>
    </dgm:pt>
    <dgm:pt modelId="{B8792B7B-9C33-40F7-BB75-10A57C8D1F7C}" type="sibTrans" cxnId="{9BEC9557-B224-49F8-A39C-1CE3FF25F8B5}">
      <dgm:prSet/>
      <dgm:spPr/>
      <dgm:t>
        <a:bodyPr/>
        <a:lstStyle/>
        <a:p>
          <a:endParaRPr lang="en-AU"/>
        </a:p>
      </dgm:t>
    </dgm:pt>
    <dgm:pt modelId="{ADB8D57E-2E17-40B8-9128-CF19F3B23123}">
      <dgm:prSet custT="1"/>
      <dgm:spPr/>
      <dgm:t>
        <a:bodyPr/>
        <a:lstStyle/>
        <a:p>
          <a:r>
            <a:rPr lang="en-AU" sz="2200" b="0" dirty="0"/>
            <a:t>Inadequate parenting/family violence</a:t>
          </a:r>
        </a:p>
      </dgm:t>
    </dgm:pt>
    <dgm:pt modelId="{4FC6942D-1E43-4B02-914B-EC30583782CA}" type="parTrans" cxnId="{48FD8E48-54A1-4678-ADA3-094572643B53}">
      <dgm:prSet/>
      <dgm:spPr/>
      <dgm:t>
        <a:bodyPr/>
        <a:lstStyle/>
        <a:p>
          <a:endParaRPr lang="en-AU"/>
        </a:p>
      </dgm:t>
    </dgm:pt>
    <dgm:pt modelId="{EECBC643-665A-4322-9CAF-311E09C4DFD8}" type="sibTrans" cxnId="{48FD8E48-54A1-4678-ADA3-094572643B53}">
      <dgm:prSet/>
      <dgm:spPr/>
      <dgm:t>
        <a:bodyPr/>
        <a:lstStyle/>
        <a:p>
          <a:endParaRPr lang="en-AU"/>
        </a:p>
      </dgm:t>
    </dgm:pt>
    <dgm:pt modelId="{0DFBF000-76BC-46A8-ACB1-ED6B99C09DA0}">
      <dgm:prSet custT="1"/>
      <dgm:spPr/>
      <dgm:t>
        <a:bodyPr/>
        <a:lstStyle/>
        <a:p>
          <a:r>
            <a:rPr lang="en-US" sz="2200" b="0" dirty="0"/>
            <a:t>Poor understanding of sexual behavior/personal safety</a:t>
          </a:r>
          <a:endParaRPr lang="en-AU" sz="2200" b="0" dirty="0"/>
        </a:p>
      </dgm:t>
    </dgm:pt>
    <dgm:pt modelId="{BB3D5F7B-A677-4923-B74A-106A9C2F428F}" type="parTrans" cxnId="{ED7B587C-6B7F-476C-AFB1-FDAD25E0CC5F}">
      <dgm:prSet/>
      <dgm:spPr/>
      <dgm:t>
        <a:bodyPr/>
        <a:lstStyle/>
        <a:p>
          <a:endParaRPr lang="en-AU"/>
        </a:p>
      </dgm:t>
    </dgm:pt>
    <dgm:pt modelId="{1A20E2D6-34CC-4AEF-B6CD-CF78EBFD1317}" type="sibTrans" cxnId="{ED7B587C-6B7F-476C-AFB1-FDAD25E0CC5F}">
      <dgm:prSet/>
      <dgm:spPr/>
      <dgm:t>
        <a:bodyPr/>
        <a:lstStyle/>
        <a:p>
          <a:endParaRPr lang="en-AU"/>
        </a:p>
      </dgm:t>
    </dgm:pt>
    <dgm:pt modelId="{37B5999A-A88B-4C3B-959B-51A22B9308EF}">
      <dgm:prSet custT="1"/>
      <dgm:spPr/>
      <dgm:t>
        <a:bodyPr/>
        <a:lstStyle/>
        <a:p>
          <a:r>
            <a:rPr lang="en-AU" sz="2200" b="0" dirty="0"/>
            <a:t>Low self esteem</a:t>
          </a:r>
        </a:p>
      </dgm:t>
    </dgm:pt>
    <dgm:pt modelId="{21B52DCB-CF21-4DC2-948E-E0E7615DC069}" type="parTrans" cxnId="{5C2779A8-4AE5-4561-A2ED-247CF2BEAD73}">
      <dgm:prSet/>
      <dgm:spPr/>
      <dgm:t>
        <a:bodyPr/>
        <a:lstStyle/>
        <a:p>
          <a:endParaRPr lang="en-AU"/>
        </a:p>
      </dgm:t>
    </dgm:pt>
    <dgm:pt modelId="{71AC51B7-9023-4CBC-9786-4876C0A5242A}" type="sibTrans" cxnId="{5C2779A8-4AE5-4561-A2ED-247CF2BEAD73}">
      <dgm:prSet/>
      <dgm:spPr/>
      <dgm:t>
        <a:bodyPr/>
        <a:lstStyle/>
        <a:p>
          <a:endParaRPr lang="en-AU"/>
        </a:p>
      </dgm:t>
    </dgm:pt>
    <dgm:pt modelId="{622972A1-56BF-411D-9CB9-AFE062206084}">
      <dgm:prSet custT="1"/>
      <dgm:spPr/>
      <dgm:t>
        <a:bodyPr/>
        <a:lstStyle/>
        <a:p>
          <a:r>
            <a:rPr lang="en-AU" sz="2200" b="1" kern="1200" dirty="0">
              <a:solidFill>
                <a:prstClr val="black"/>
              </a:solidFill>
              <a:latin typeface="Calibri"/>
              <a:ea typeface="+mn-ea"/>
              <a:cs typeface="+mn-cs"/>
            </a:rPr>
            <a:t>Adults</a:t>
          </a:r>
        </a:p>
      </dgm:t>
    </dgm:pt>
    <dgm:pt modelId="{7C7C544A-BB93-456C-8535-FA0AFD96F11D}" type="parTrans" cxnId="{446588B4-4908-41CD-A0A1-1FE1B2092892}">
      <dgm:prSet/>
      <dgm:spPr/>
      <dgm:t>
        <a:bodyPr/>
        <a:lstStyle/>
        <a:p>
          <a:endParaRPr lang="en-AU"/>
        </a:p>
      </dgm:t>
    </dgm:pt>
    <dgm:pt modelId="{0AE90095-507E-433D-A358-8A8085FB6D14}" type="sibTrans" cxnId="{446588B4-4908-41CD-A0A1-1FE1B2092892}">
      <dgm:prSet/>
      <dgm:spPr/>
      <dgm:t>
        <a:bodyPr/>
        <a:lstStyle/>
        <a:p>
          <a:endParaRPr lang="en-AU"/>
        </a:p>
      </dgm:t>
    </dgm:pt>
    <dgm:pt modelId="{A95BD61F-309D-4EA5-B1D5-B563F2B783E4}">
      <dgm:prSet custT="1"/>
      <dgm:spPr/>
      <dgm:t>
        <a:bodyPr/>
        <a:lstStyle/>
        <a:p>
          <a:r>
            <a:rPr lang="en-AU" sz="2200" b="0" kern="1200" dirty="0">
              <a:solidFill>
                <a:prstClr val="black"/>
              </a:solidFill>
              <a:latin typeface="Calibri"/>
              <a:ea typeface="+mn-ea"/>
              <a:cs typeface="+mn-cs"/>
            </a:rPr>
            <a:t>Advanced age</a:t>
          </a:r>
        </a:p>
      </dgm:t>
    </dgm:pt>
    <dgm:pt modelId="{ACB2C637-8988-4945-B510-7EF247F2F1E1}" type="parTrans" cxnId="{52EF5603-3EA0-4872-8735-2CF514BEA5C1}">
      <dgm:prSet/>
      <dgm:spPr/>
      <dgm:t>
        <a:bodyPr/>
        <a:lstStyle/>
        <a:p>
          <a:endParaRPr lang="en-AU"/>
        </a:p>
      </dgm:t>
    </dgm:pt>
    <dgm:pt modelId="{7BEA148A-94B6-4AE7-BAEC-3F9A7B80BECA}" type="sibTrans" cxnId="{52EF5603-3EA0-4872-8735-2CF514BEA5C1}">
      <dgm:prSet/>
      <dgm:spPr/>
      <dgm:t>
        <a:bodyPr/>
        <a:lstStyle/>
        <a:p>
          <a:endParaRPr lang="en-AU"/>
        </a:p>
      </dgm:t>
    </dgm:pt>
    <dgm:pt modelId="{7ADC3306-B882-4456-9176-C5573A7ABAFF}">
      <dgm:prSet custT="1"/>
      <dgm:spPr/>
      <dgm:t>
        <a:bodyPr/>
        <a:lstStyle/>
        <a:p>
          <a:r>
            <a:rPr lang="en-AU" sz="2200" b="0" kern="1200" dirty="0">
              <a:solidFill>
                <a:prstClr val="black"/>
              </a:solidFill>
              <a:latin typeface="Calibri"/>
              <a:ea typeface="+mn-ea"/>
              <a:cs typeface="+mn-cs"/>
            </a:rPr>
            <a:t>Financial hardship</a:t>
          </a:r>
        </a:p>
      </dgm:t>
    </dgm:pt>
    <dgm:pt modelId="{5623B0CE-7FF6-4266-A82D-D6E1918A686C}" type="parTrans" cxnId="{308FBF01-63D1-41C2-A78B-B4E2DC786779}">
      <dgm:prSet/>
      <dgm:spPr/>
      <dgm:t>
        <a:bodyPr/>
        <a:lstStyle/>
        <a:p>
          <a:endParaRPr lang="en-AU"/>
        </a:p>
      </dgm:t>
    </dgm:pt>
    <dgm:pt modelId="{7F007B13-40F4-4A4D-A1AA-2264F3448065}" type="sibTrans" cxnId="{308FBF01-63D1-41C2-A78B-B4E2DC786779}">
      <dgm:prSet/>
      <dgm:spPr/>
      <dgm:t>
        <a:bodyPr/>
        <a:lstStyle/>
        <a:p>
          <a:endParaRPr lang="en-AU"/>
        </a:p>
      </dgm:t>
    </dgm:pt>
    <dgm:pt modelId="{5FF0A3AE-F5B3-4B2C-BAC3-EE898C005DDF}">
      <dgm:prSet custT="1"/>
      <dgm:spPr/>
      <dgm:t>
        <a:bodyPr/>
        <a:lstStyle/>
        <a:p>
          <a:r>
            <a:rPr lang="en-AU" sz="2200" b="0" kern="1200" dirty="0">
              <a:solidFill>
                <a:prstClr val="black"/>
              </a:solidFill>
              <a:latin typeface="Calibri"/>
              <a:ea typeface="+mn-ea"/>
              <a:cs typeface="+mn-cs"/>
            </a:rPr>
            <a:t>Substance dependency</a:t>
          </a:r>
        </a:p>
      </dgm:t>
    </dgm:pt>
    <dgm:pt modelId="{0AEC2711-EA5C-46A4-9071-B25FF4BE38D4}" type="parTrans" cxnId="{C1311618-5C4F-4D52-B29B-E7A535BC2F18}">
      <dgm:prSet/>
      <dgm:spPr/>
      <dgm:t>
        <a:bodyPr/>
        <a:lstStyle/>
        <a:p>
          <a:endParaRPr lang="en-AU"/>
        </a:p>
      </dgm:t>
    </dgm:pt>
    <dgm:pt modelId="{F37BF02D-5AEA-442C-8513-FFC6FC37FEBB}" type="sibTrans" cxnId="{C1311618-5C4F-4D52-B29B-E7A535BC2F18}">
      <dgm:prSet/>
      <dgm:spPr/>
      <dgm:t>
        <a:bodyPr/>
        <a:lstStyle/>
        <a:p>
          <a:endParaRPr lang="en-AU"/>
        </a:p>
      </dgm:t>
    </dgm:pt>
    <dgm:pt modelId="{42E424E0-9712-45B0-9484-E1936766346F}">
      <dgm:prSet custT="1"/>
      <dgm:spPr/>
      <dgm:t>
        <a:bodyPr/>
        <a:lstStyle/>
        <a:p>
          <a:r>
            <a:rPr lang="en-AU" sz="2200" b="0" kern="1200" dirty="0">
              <a:solidFill>
                <a:prstClr val="black"/>
              </a:solidFill>
              <a:latin typeface="Calibri"/>
              <a:ea typeface="+mn-ea"/>
              <a:cs typeface="+mn-cs"/>
            </a:rPr>
            <a:t>Suffering grief/loss </a:t>
          </a:r>
        </a:p>
      </dgm:t>
    </dgm:pt>
    <dgm:pt modelId="{A0327763-8ABF-46EB-846D-43A46690BF59}" type="parTrans" cxnId="{330E9700-F0FF-447D-BEA6-F4AF853CE264}">
      <dgm:prSet/>
      <dgm:spPr/>
      <dgm:t>
        <a:bodyPr/>
        <a:lstStyle/>
        <a:p>
          <a:endParaRPr lang="en-AU"/>
        </a:p>
      </dgm:t>
    </dgm:pt>
    <dgm:pt modelId="{7F6F2089-A59D-4D2E-80D1-C70D90C393A4}" type="sibTrans" cxnId="{330E9700-F0FF-447D-BEA6-F4AF853CE264}">
      <dgm:prSet/>
      <dgm:spPr/>
      <dgm:t>
        <a:bodyPr/>
        <a:lstStyle/>
        <a:p>
          <a:endParaRPr lang="en-AU"/>
        </a:p>
      </dgm:t>
    </dgm:pt>
    <dgm:pt modelId="{526AED71-EB93-4FB8-8F56-BBC15EAD74A9}">
      <dgm:prSet custT="1"/>
      <dgm:spPr/>
      <dgm:t>
        <a:bodyPr/>
        <a:lstStyle/>
        <a:p>
          <a:r>
            <a:rPr lang="en-AU" sz="2200" b="0" kern="1200" dirty="0">
              <a:solidFill>
                <a:prstClr val="black"/>
              </a:solidFill>
              <a:latin typeface="Calibri"/>
              <a:ea typeface="+mn-ea"/>
              <a:cs typeface="+mn-cs"/>
            </a:rPr>
            <a:t>Experiencing social isolation</a:t>
          </a:r>
        </a:p>
      </dgm:t>
    </dgm:pt>
    <dgm:pt modelId="{8B153F43-313A-401E-B52D-2E121D6552C3}" type="parTrans" cxnId="{2814F9DB-A8D6-4275-AD73-BE27363D8858}">
      <dgm:prSet/>
      <dgm:spPr/>
      <dgm:t>
        <a:bodyPr/>
        <a:lstStyle/>
        <a:p>
          <a:endParaRPr lang="en-AU"/>
        </a:p>
      </dgm:t>
    </dgm:pt>
    <dgm:pt modelId="{9CF4F3B7-D40E-4DCB-8513-7D6BBE34C9B9}" type="sibTrans" cxnId="{2814F9DB-A8D6-4275-AD73-BE27363D8858}">
      <dgm:prSet/>
      <dgm:spPr/>
      <dgm:t>
        <a:bodyPr/>
        <a:lstStyle/>
        <a:p>
          <a:endParaRPr lang="en-AU"/>
        </a:p>
      </dgm:t>
    </dgm:pt>
    <dgm:pt modelId="{E0BF8F37-4D03-4ACA-A8CE-7E87181EC331}">
      <dgm:prSet custT="1"/>
      <dgm:spPr/>
      <dgm:t>
        <a:bodyPr/>
        <a:lstStyle/>
        <a:p>
          <a:r>
            <a:rPr lang="en-AU" sz="2200" b="0" kern="1200" dirty="0">
              <a:solidFill>
                <a:prstClr val="black"/>
              </a:solidFill>
              <a:latin typeface="Calibri"/>
              <a:ea typeface="+mn-ea"/>
              <a:cs typeface="+mn-cs"/>
            </a:rPr>
            <a:t>A disability</a:t>
          </a:r>
        </a:p>
      </dgm:t>
    </dgm:pt>
    <dgm:pt modelId="{91770FA7-23F5-4A17-B2BD-B463FB0C92BC}" type="parTrans" cxnId="{F65D632A-FBA3-40CC-8574-79326FA5A834}">
      <dgm:prSet/>
      <dgm:spPr/>
      <dgm:t>
        <a:bodyPr/>
        <a:lstStyle/>
        <a:p>
          <a:endParaRPr lang="en-AU"/>
        </a:p>
      </dgm:t>
    </dgm:pt>
    <dgm:pt modelId="{8ADB73F1-32FF-4B93-A07B-5DE9175E15E5}" type="sibTrans" cxnId="{F65D632A-FBA3-40CC-8574-79326FA5A834}">
      <dgm:prSet/>
      <dgm:spPr/>
      <dgm:t>
        <a:bodyPr/>
        <a:lstStyle/>
        <a:p>
          <a:endParaRPr lang="en-AU"/>
        </a:p>
      </dgm:t>
    </dgm:pt>
    <dgm:pt modelId="{01CB5DE3-41D1-44C0-A60B-6AFE667F4CBE}">
      <dgm:prSet custT="1"/>
      <dgm:spPr/>
      <dgm:t>
        <a:bodyPr/>
        <a:lstStyle/>
        <a:p>
          <a:r>
            <a:rPr lang="en-AU" sz="2200" b="0" kern="1200" dirty="0">
              <a:solidFill>
                <a:prstClr val="black"/>
              </a:solidFill>
              <a:latin typeface="Calibri"/>
              <a:ea typeface="+mn-ea"/>
              <a:cs typeface="+mn-cs"/>
            </a:rPr>
            <a:t>Cognitive impairment e.g. Dementia</a:t>
          </a:r>
        </a:p>
      </dgm:t>
    </dgm:pt>
    <dgm:pt modelId="{902F2E24-5F79-4D59-B261-B135CF4EC37B}" type="parTrans" cxnId="{D48BAEA0-298F-4D98-9C60-AA859290D1E0}">
      <dgm:prSet/>
      <dgm:spPr/>
      <dgm:t>
        <a:bodyPr/>
        <a:lstStyle/>
        <a:p>
          <a:endParaRPr lang="en-AU"/>
        </a:p>
      </dgm:t>
    </dgm:pt>
    <dgm:pt modelId="{C69DDE79-8119-4978-9599-DDB91F2B5420}" type="sibTrans" cxnId="{D48BAEA0-298F-4D98-9C60-AA859290D1E0}">
      <dgm:prSet/>
      <dgm:spPr/>
      <dgm:t>
        <a:bodyPr/>
        <a:lstStyle/>
        <a:p>
          <a:endParaRPr lang="en-AU"/>
        </a:p>
      </dgm:t>
    </dgm:pt>
    <dgm:pt modelId="{21A5E7D3-7870-4FA8-82E2-B256F939CCE0}">
      <dgm:prSet custT="1"/>
      <dgm:spPr/>
      <dgm:t>
        <a:bodyPr/>
        <a:lstStyle/>
        <a:p>
          <a:r>
            <a:rPr lang="en-AU" sz="2200" b="0" kern="1200" dirty="0">
              <a:solidFill>
                <a:prstClr val="black"/>
              </a:solidFill>
              <a:latin typeface="Calibri"/>
              <a:ea typeface="+mn-ea"/>
              <a:cs typeface="+mn-cs"/>
            </a:rPr>
            <a:t>Relationship problems/breakdown</a:t>
          </a:r>
        </a:p>
      </dgm:t>
    </dgm:pt>
    <dgm:pt modelId="{234155A6-E9D2-41A7-B9C6-BB28E43401ED}" type="parTrans" cxnId="{0765B0EE-7531-4559-8864-4D78FC28C4A5}">
      <dgm:prSet/>
      <dgm:spPr/>
      <dgm:t>
        <a:bodyPr/>
        <a:lstStyle/>
        <a:p>
          <a:endParaRPr lang="en-AU"/>
        </a:p>
      </dgm:t>
    </dgm:pt>
    <dgm:pt modelId="{E10D91C0-7805-44A6-B0E6-0FBAA82412E0}" type="sibTrans" cxnId="{0765B0EE-7531-4559-8864-4D78FC28C4A5}">
      <dgm:prSet/>
      <dgm:spPr/>
      <dgm:t>
        <a:bodyPr/>
        <a:lstStyle/>
        <a:p>
          <a:endParaRPr lang="en-AU"/>
        </a:p>
      </dgm:t>
    </dgm:pt>
    <dgm:pt modelId="{85800383-9EA7-41B9-8B54-AD32413474FC}">
      <dgm:prSet custT="1"/>
      <dgm:spPr/>
      <dgm:t>
        <a:bodyPr/>
        <a:lstStyle/>
        <a:p>
          <a:r>
            <a:rPr lang="en-US" sz="2200" b="0" dirty="0"/>
            <a:t>Naïve/gullible</a:t>
          </a:r>
          <a:endParaRPr lang="en-AU" sz="2200" b="0" dirty="0"/>
        </a:p>
      </dgm:t>
    </dgm:pt>
    <dgm:pt modelId="{5F5ADB06-2C5E-4F3E-A66E-E058335A544B}" type="parTrans" cxnId="{7A220475-1F40-44C6-AF89-BFD5CB4812CB}">
      <dgm:prSet/>
      <dgm:spPr/>
    </dgm:pt>
    <dgm:pt modelId="{337D2428-AE3C-446B-92D5-650B81EE1666}" type="sibTrans" cxnId="{7A220475-1F40-44C6-AF89-BFD5CB4812CB}">
      <dgm:prSet/>
      <dgm:spPr/>
    </dgm:pt>
    <dgm:pt modelId="{E607C195-0220-4BA7-A595-AABCDC7E44A8}" type="pres">
      <dgm:prSet presAssocID="{BB54B01B-08C4-4D90-90A1-958611B57638}" presName="diagram" presStyleCnt="0">
        <dgm:presLayoutVars>
          <dgm:dir/>
          <dgm:resizeHandles val="exact"/>
        </dgm:presLayoutVars>
      </dgm:prSet>
      <dgm:spPr/>
    </dgm:pt>
    <dgm:pt modelId="{C6159E8E-6394-49A5-9063-CF0DA249D6B1}" type="pres">
      <dgm:prSet presAssocID="{BA80B01E-02DA-479F-AD8D-785DBFDA1EFA}" presName="node" presStyleLbl="node1" presStyleIdx="0" presStyleCnt="2" custScaleX="100660" custScaleY="104136">
        <dgm:presLayoutVars>
          <dgm:bulletEnabled val="1"/>
        </dgm:presLayoutVars>
      </dgm:prSet>
      <dgm:spPr/>
    </dgm:pt>
    <dgm:pt modelId="{D9A2A61A-A2DE-40B6-A0BF-BA7F1D80F628}" type="pres">
      <dgm:prSet presAssocID="{DF2B5F56-25BB-4C64-9075-B42D5A001B1E}" presName="sibTrans" presStyleCnt="0"/>
      <dgm:spPr/>
    </dgm:pt>
    <dgm:pt modelId="{5B793801-7578-4468-AB8E-4F114693F704}" type="pres">
      <dgm:prSet presAssocID="{622972A1-56BF-411D-9CB9-AFE062206084}" presName="node" presStyleLbl="node1" presStyleIdx="1" presStyleCnt="2" custScaleX="100660" custScaleY="117811" custLinFactNeighborY="-2821">
        <dgm:presLayoutVars>
          <dgm:bulletEnabled val="1"/>
        </dgm:presLayoutVars>
      </dgm:prSet>
      <dgm:spPr/>
    </dgm:pt>
  </dgm:ptLst>
  <dgm:cxnLst>
    <dgm:cxn modelId="{330E9700-F0FF-447D-BEA6-F4AF853CE264}" srcId="{622972A1-56BF-411D-9CB9-AFE062206084}" destId="{42E424E0-9712-45B0-9484-E1936766346F}" srcOrd="3" destOrd="0" parTransId="{A0327763-8ABF-46EB-846D-43A46690BF59}" sibTransId="{7F6F2089-A59D-4D2E-80D1-C70D90C393A4}"/>
    <dgm:cxn modelId="{308FBF01-63D1-41C2-A78B-B4E2DC786779}" srcId="{622972A1-56BF-411D-9CB9-AFE062206084}" destId="{7ADC3306-B882-4456-9176-C5573A7ABAFF}" srcOrd="1" destOrd="0" parTransId="{5623B0CE-7FF6-4266-A82D-D6E1918A686C}" sibTransId="{7F007B13-40F4-4A4D-A1AA-2264F3448065}"/>
    <dgm:cxn modelId="{52EF5603-3EA0-4872-8735-2CF514BEA5C1}" srcId="{622972A1-56BF-411D-9CB9-AFE062206084}" destId="{A95BD61F-309D-4EA5-B1D5-B563F2B783E4}" srcOrd="0" destOrd="0" parTransId="{ACB2C637-8988-4945-B510-7EF247F2F1E1}" sibTransId="{7BEA148A-94B6-4AE7-BAEC-3F9A7B80BECA}"/>
    <dgm:cxn modelId="{90F13909-C814-4A27-AF96-CEC367F05DF1}" srcId="{BB54B01B-08C4-4D90-90A1-958611B57638}" destId="{BA80B01E-02DA-479F-AD8D-785DBFDA1EFA}" srcOrd="0" destOrd="0" parTransId="{BC0A3EA0-2631-43CD-973B-6E51722BBF3D}" sibTransId="{DF2B5F56-25BB-4C64-9075-B42D5A001B1E}"/>
    <dgm:cxn modelId="{1E9AC50E-B039-45EE-A3EF-C86800637923}" type="presOf" srcId="{A95BD61F-309D-4EA5-B1D5-B563F2B783E4}" destId="{5B793801-7578-4468-AB8E-4F114693F704}" srcOrd="0" destOrd="1" presId="urn:microsoft.com/office/officeart/2005/8/layout/default"/>
    <dgm:cxn modelId="{C1311618-5C4F-4D52-B29B-E7A535BC2F18}" srcId="{622972A1-56BF-411D-9CB9-AFE062206084}" destId="{5FF0A3AE-F5B3-4B2C-BAC3-EE898C005DDF}" srcOrd="2" destOrd="0" parTransId="{0AEC2711-EA5C-46A4-9071-B25FF4BE38D4}" sibTransId="{F37BF02D-5AEA-442C-8513-FFC6FC37FEBB}"/>
    <dgm:cxn modelId="{5241BF1E-98E9-47C1-A9C9-E17FC2A2FDF9}" type="presOf" srcId="{42E424E0-9712-45B0-9484-E1936766346F}" destId="{5B793801-7578-4468-AB8E-4F114693F704}" srcOrd="0" destOrd="4" presId="urn:microsoft.com/office/officeart/2005/8/layout/default"/>
    <dgm:cxn modelId="{F65D632A-FBA3-40CC-8574-79326FA5A834}" srcId="{622972A1-56BF-411D-9CB9-AFE062206084}" destId="{E0BF8F37-4D03-4ACA-A8CE-7E87181EC331}" srcOrd="5" destOrd="0" parTransId="{91770FA7-23F5-4A17-B2BD-B463FB0C92BC}" sibTransId="{8ADB73F1-32FF-4B93-A07B-5DE9175E15E5}"/>
    <dgm:cxn modelId="{9AAF593C-D9D4-4053-9808-0E1655CD08EC}" type="presOf" srcId="{495432C7-921C-4B80-8684-0B98FB190E5E}" destId="{C6159E8E-6394-49A5-9063-CF0DA249D6B1}" srcOrd="0" destOrd="3" presId="urn:microsoft.com/office/officeart/2005/8/layout/default"/>
    <dgm:cxn modelId="{226A873F-0C18-4C94-8C8D-AEF3F4884C2E}" type="presOf" srcId="{9C993658-9046-4EDE-AE8F-0FE44BC65430}" destId="{C6159E8E-6394-49A5-9063-CF0DA249D6B1}" srcOrd="0" destOrd="1" presId="urn:microsoft.com/office/officeart/2005/8/layout/default"/>
    <dgm:cxn modelId="{2E71015C-E36C-418F-8A72-948EA1DE5C1D}" type="presOf" srcId="{BB54B01B-08C4-4D90-90A1-958611B57638}" destId="{E607C195-0220-4BA7-A595-AABCDC7E44A8}" srcOrd="0" destOrd="0" presId="urn:microsoft.com/office/officeart/2005/8/layout/default"/>
    <dgm:cxn modelId="{EA472A61-F58E-465B-93CF-60BBBBAB091A}" type="presOf" srcId="{85800383-9EA7-41B9-8B54-AD32413474FC}" destId="{C6159E8E-6394-49A5-9063-CF0DA249D6B1}" srcOrd="0" destOrd="2" presId="urn:microsoft.com/office/officeart/2005/8/layout/default"/>
    <dgm:cxn modelId="{0C6E5448-A800-409C-BBB6-B87C176C2726}" type="presOf" srcId="{622972A1-56BF-411D-9CB9-AFE062206084}" destId="{5B793801-7578-4468-AB8E-4F114693F704}" srcOrd="0" destOrd="0" presId="urn:microsoft.com/office/officeart/2005/8/layout/default"/>
    <dgm:cxn modelId="{48FD8E48-54A1-4678-ADA3-094572643B53}" srcId="{BA80B01E-02DA-479F-AD8D-785DBFDA1EFA}" destId="{ADB8D57E-2E17-40B8-9128-CF19F3B23123}" srcOrd="2" destOrd="0" parTransId="{4FC6942D-1E43-4B02-914B-EC30583782CA}" sibTransId="{EECBC643-665A-4322-9CAF-311E09C4DFD8}"/>
    <dgm:cxn modelId="{8E4BC069-4619-469C-9D79-6685740D3B67}" type="presOf" srcId="{01CB5DE3-41D1-44C0-A60B-6AFE667F4CBE}" destId="{5B793801-7578-4468-AB8E-4F114693F704}" srcOrd="0" destOrd="7" presId="urn:microsoft.com/office/officeart/2005/8/layout/default"/>
    <dgm:cxn modelId="{099C134E-ABFE-4073-AC24-C9672EF4DE66}" srcId="{BA80B01E-02DA-479F-AD8D-785DBFDA1EFA}" destId="{9C993658-9046-4EDE-AE8F-0FE44BC65430}" srcOrd="0" destOrd="0" parTransId="{1FDBA5E6-E3B2-4EF9-8F24-81C8CDFA05C8}" sibTransId="{2C81B004-F483-4151-84F0-F7D445632784}"/>
    <dgm:cxn modelId="{7A220475-1F40-44C6-AF89-BFD5CB4812CB}" srcId="{9C993658-9046-4EDE-AE8F-0FE44BC65430}" destId="{85800383-9EA7-41B9-8B54-AD32413474FC}" srcOrd="0" destOrd="0" parTransId="{5F5ADB06-2C5E-4F3E-A66E-E058335A544B}" sibTransId="{337D2428-AE3C-446B-92D5-650B81EE1666}"/>
    <dgm:cxn modelId="{9BEC9557-B224-49F8-A39C-1CE3FF25F8B5}" srcId="{BA80B01E-02DA-479F-AD8D-785DBFDA1EFA}" destId="{495432C7-921C-4B80-8684-0B98FB190E5E}" srcOrd="1" destOrd="0" parTransId="{335A61A6-38D5-4255-8FE4-3F60D1EA5F82}" sibTransId="{B8792B7B-9C33-40F7-BB75-10A57C8D1F7C}"/>
    <dgm:cxn modelId="{ED7B587C-6B7F-476C-AFB1-FDAD25E0CC5F}" srcId="{BA80B01E-02DA-479F-AD8D-785DBFDA1EFA}" destId="{0DFBF000-76BC-46A8-ACB1-ED6B99C09DA0}" srcOrd="3" destOrd="0" parTransId="{BB3D5F7B-A677-4923-B74A-106A9C2F428F}" sibTransId="{1A20E2D6-34CC-4AEF-B6CD-CF78EBFD1317}"/>
    <dgm:cxn modelId="{D48BAEA0-298F-4D98-9C60-AA859290D1E0}" srcId="{622972A1-56BF-411D-9CB9-AFE062206084}" destId="{01CB5DE3-41D1-44C0-A60B-6AFE667F4CBE}" srcOrd="6" destOrd="0" parTransId="{902F2E24-5F79-4D59-B261-B135CF4EC37B}" sibTransId="{C69DDE79-8119-4978-9599-DDB91F2B5420}"/>
    <dgm:cxn modelId="{5C2779A8-4AE5-4561-A2ED-247CF2BEAD73}" srcId="{BA80B01E-02DA-479F-AD8D-785DBFDA1EFA}" destId="{37B5999A-A88B-4C3B-959B-51A22B9308EF}" srcOrd="4" destOrd="0" parTransId="{21B52DCB-CF21-4DC2-948E-E0E7615DC069}" sibTransId="{71AC51B7-9023-4CBC-9786-4876C0A5242A}"/>
    <dgm:cxn modelId="{534218B3-BE0E-42D3-8063-BE4D5985CF15}" type="presOf" srcId="{21A5E7D3-7870-4FA8-82E2-B256F939CCE0}" destId="{5B793801-7578-4468-AB8E-4F114693F704}" srcOrd="0" destOrd="8" presId="urn:microsoft.com/office/officeart/2005/8/layout/default"/>
    <dgm:cxn modelId="{446588B4-4908-41CD-A0A1-1FE1B2092892}" srcId="{BB54B01B-08C4-4D90-90A1-958611B57638}" destId="{622972A1-56BF-411D-9CB9-AFE062206084}" srcOrd="1" destOrd="0" parTransId="{7C7C544A-BB93-456C-8535-FA0AFD96F11D}" sibTransId="{0AE90095-507E-433D-A358-8A8085FB6D14}"/>
    <dgm:cxn modelId="{CD45D0C0-7BF4-4B5E-8C9E-4C4A04C0211E}" type="presOf" srcId="{7ADC3306-B882-4456-9176-C5573A7ABAFF}" destId="{5B793801-7578-4468-AB8E-4F114693F704}" srcOrd="0" destOrd="2" presId="urn:microsoft.com/office/officeart/2005/8/layout/default"/>
    <dgm:cxn modelId="{4E3E27CE-39B2-4E08-B17F-CCEF53424231}" type="presOf" srcId="{BA80B01E-02DA-479F-AD8D-785DBFDA1EFA}" destId="{C6159E8E-6394-49A5-9063-CF0DA249D6B1}" srcOrd="0" destOrd="0" presId="urn:microsoft.com/office/officeart/2005/8/layout/default"/>
    <dgm:cxn modelId="{80D130D0-3C3E-4E63-A29E-4F6EB8445682}" type="presOf" srcId="{E0BF8F37-4D03-4ACA-A8CE-7E87181EC331}" destId="{5B793801-7578-4468-AB8E-4F114693F704}" srcOrd="0" destOrd="6" presId="urn:microsoft.com/office/officeart/2005/8/layout/default"/>
    <dgm:cxn modelId="{FA1E61D7-B4BD-49F4-A472-AC65DE091B5F}" type="presOf" srcId="{526AED71-EB93-4FB8-8F56-BBC15EAD74A9}" destId="{5B793801-7578-4468-AB8E-4F114693F704}" srcOrd="0" destOrd="5" presId="urn:microsoft.com/office/officeart/2005/8/layout/default"/>
    <dgm:cxn modelId="{2814F9DB-A8D6-4275-AD73-BE27363D8858}" srcId="{622972A1-56BF-411D-9CB9-AFE062206084}" destId="{526AED71-EB93-4FB8-8F56-BBC15EAD74A9}" srcOrd="4" destOrd="0" parTransId="{8B153F43-313A-401E-B52D-2E121D6552C3}" sibTransId="{9CF4F3B7-D40E-4DCB-8513-7D6BBE34C9B9}"/>
    <dgm:cxn modelId="{92D728E8-FAFD-4320-886D-D782810CA6A9}" type="presOf" srcId="{37B5999A-A88B-4C3B-959B-51A22B9308EF}" destId="{C6159E8E-6394-49A5-9063-CF0DA249D6B1}" srcOrd="0" destOrd="6" presId="urn:microsoft.com/office/officeart/2005/8/layout/default"/>
    <dgm:cxn modelId="{0765B0EE-7531-4559-8864-4D78FC28C4A5}" srcId="{622972A1-56BF-411D-9CB9-AFE062206084}" destId="{21A5E7D3-7870-4FA8-82E2-B256F939CCE0}" srcOrd="7" destOrd="0" parTransId="{234155A6-E9D2-41A7-B9C6-BB28E43401ED}" sibTransId="{E10D91C0-7805-44A6-B0E6-0FBAA82412E0}"/>
    <dgm:cxn modelId="{DB1F2CF4-F622-4FAD-AD5E-A70976205492}" type="presOf" srcId="{0DFBF000-76BC-46A8-ACB1-ED6B99C09DA0}" destId="{C6159E8E-6394-49A5-9063-CF0DA249D6B1}" srcOrd="0" destOrd="5" presId="urn:microsoft.com/office/officeart/2005/8/layout/default"/>
    <dgm:cxn modelId="{B74D73FD-A8FC-4F67-9796-26330CBFAE45}" type="presOf" srcId="{ADB8D57E-2E17-40B8-9128-CF19F3B23123}" destId="{C6159E8E-6394-49A5-9063-CF0DA249D6B1}" srcOrd="0" destOrd="4" presId="urn:microsoft.com/office/officeart/2005/8/layout/default"/>
    <dgm:cxn modelId="{9603ADFF-14B1-439D-9188-AFFEBA44AE01}" type="presOf" srcId="{5FF0A3AE-F5B3-4B2C-BAC3-EE898C005DDF}" destId="{5B793801-7578-4468-AB8E-4F114693F704}" srcOrd="0" destOrd="3" presId="urn:microsoft.com/office/officeart/2005/8/layout/default"/>
    <dgm:cxn modelId="{9359CEE8-1320-42CC-A1EE-DED9541A6E55}" type="presParOf" srcId="{E607C195-0220-4BA7-A595-AABCDC7E44A8}" destId="{C6159E8E-6394-49A5-9063-CF0DA249D6B1}" srcOrd="0" destOrd="0" presId="urn:microsoft.com/office/officeart/2005/8/layout/default"/>
    <dgm:cxn modelId="{FBCCEDB7-F89D-4072-88FA-64922D844F77}" type="presParOf" srcId="{E607C195-0220-4BA7-A595-AABCDC7E44A8}" destId="{D9A2A61A-A2DE-40B6-A0BF-BA7F1D80F628}" srcOrd="1" destOrd="0" presId="urn:microsoft.com/office/officeart/2005/8/layout/default"/>
    <dgm:cxn modelId="{50F33309-179B-4E2B-8729-A2047A0E4992}" type="presParOf" srcId="{E607C195-0220-4BA7-A595-AABCDC7E44A8}" destId="{5B793801-7578-4468-AB8E-4F114693F704}"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DD0F55-AC3A-4809-AAB4-880E222C33E0}"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FC53C556-2E5E-49E5-8663-58BB57DB379A}">
      <dgm:prSet/>
      <dgm:spPr/>
      <dgm:t>
        <a:bodyPr/>
        <a:lstStyle/>
        <a:p>
          <a:r>
            <a:rPr lang="en-US" b="1" dirty="0">
              <a:solidFill>
                <a:schemeClr val="accent1"/>
              </a:solidFill>
            </a:rPr>
            <a:t>Direct disclosure</a:t>
          </a:r>
        </a:p>
      </dgm:t>
    </dgm:pt>
    <dgm:pt modelId="{60A35D4E-11D1-41B7-A5AF-FBEBAF894065}" type="parTrans" cxnId="{5D650F32-E084-47B3-9954-BE11CC53D081}">
      <dgm:prSet/>
      <dgm:spPr/>
      <dgm:t>
        <a:bodyPr/>
        <a:lstStyle/>
        <a:p>
          <a:endParaRPr lang="en-US"/>
        </a:p>
      </dgm:t>
    </dgm:pt>
    <dgm:pt modelId="{96567682-0963-4697-A5D2-87CD41FB6A28}" type="sibTrans" cxnId="{5D650F32-E084-47B3-9954-BE11CC53D081}">
      <dgm:prSet/>
      <dgm:spPr/>
      <dgm:t>
        <a:bodyPr/>
        <a:lstStyle/>
        <a:p>
          <a:endParaRPr lang="en-US"/>
        </a:p>
      </dgm:t>
    </dgm:pt>
    <dgm:pt modelId="{E277A142-4DB6-4E60-95FB-75EC161E214A}">
      <dgm:prSet/>
      <dgm:spPr/>
      <dgm:t>
        <a:bodyPr/>
        <a:lstStyle/>
        <a:p>
          <a:pPr marL="0" indent="263525"/>
          <a:r>
            <a:rPr lang="en-US" dirty="0"/>
            <a:t>Telling someone exactly what happened</a:t>
          </a:r>
        </a:p>
      </dgm:t>
    </dgm:pt>
    <dgm:pt modelId="{C92AD5BB-F9D6-49A2-94ED-07628CFC2A3C}" type="parTrans" cxnId="{0A151895-984D-4ED9-88CE-AC1BA992D0B5}">
      <dgm:prSet/>
      <dgm:spPr/>
      <dgm:t>
        <a:bodyPr/>
        <a:lstStyle/>
        <a:p>
          <a:endParaRPr lang="en-US"/>
        </a:p>
      </dgm:t>
    </dgm:pt>
    <dgm:pt modelId="{B720B70D-3449-40A0-9C3C-AF67919CDD1D}" type="sibTrans" cxnId="{0A151895-984D-4ED9-88CE-AC1BA992D0B5}">
      <dgm:prSet/>
      <dgm:spPr/>
      <dgm:t>
        <a:bodyPr/>
        <a:lstStyle/>
        <a:p>
          <a:endParaRPr lang="en-US"/>
        </a:p>
      </dgm:t>
    </dgm:pt>
    <dgm:pt modelId="{FD1DE742-BBA1-4EC5-B0EB-22AA005C0E7A}">
      <dgm:prSet/>
      <dgm:spPr/>
      <dgm:t>
        <a:bodyPr/>
        <a:lstStyle/>
        <a:p>
          <a:r>
            <a:rPr lang="en-US" b="1" dirty="0">
              <a:solidFill>
                <a:schemeClr val="accent1"/>
              </a:solidFill>
            </a:rPr>
            <a:t>Indirect disclosure</a:t>
          </a:r>
        </a:p>
      </dgm:t>
    </dgm:pt>
    <dgm:pt modelId="{92B6ED35-1DE8-4609-AA5D-17385F087323}" type="parTrans" cxnId="{62DC4763-ED67-44E5-A17F-9B76454197BB}">
      <dgm:prSet/>
      <dgm:spPr/>
      <dgm:t>
        <a:bodyPr/>
        <a:lstStyle/>
        <a:p>
          <a:endParaRPr lang="en-US"/>
        </a:p>
      </dgm:t>
    </dgm:pt>
    <dgm:pt modelId="{996D7768-CC84-463B-82F0-AF3AA26CC430}" type="sibTrans" cxnId="{62DC4763-ED67-44E5-A17F-9B76454197BB}">
      <dgm:prSet/>
      <dgm:spPr/>
      <dgm:t>
        <a:bodyPr/>
        <a:lstStyle/>
        <a:p>
          <a:endParaRPr lang="en-US"/>
        </a:p>
      </dgm:t>
    </dgm:pt>
    <dgm:pt modelId="{EF3C5532-16C7-439D-9EB9-5C0EBC8E10F9}">
      <dgm:prSet/>
      <dgm:spPr/>
      <dgm:t>
        <a:bodyPr/>
        <a:lstStyle/>
        <a:p>
          <a:pPr marL="0" indent="263525"/>
          <a:r>
            <a:rPr lang="en-US" dirty="0"/>
            <a:t>Ambiguous/vague comments to alert</a:t>
          </a:r>
        </a:p>
      </dgm:t>
    </dgm:pt>
    <dgm:pt modelId="{7EABAC6F-61BA-4C96-9A50-63C2448F9A61}" type="parTrans" cxnId="{2A88D27E-2094-4751-A23B-85C54FB214E0}">
      <dgm:prSet/>
      <dgm:spPr/>
      <dgm:t>
        <a:bodyPr/>
        <a:lstStyle/>
        <a:p>
          <a:endParaRPr lang="en-US"/>
        </a:p>
      </dgm:t>
    </dgm:pt>
    <dgm:pt modelId="{14FD9951-E47E-43F0-9359-8A6CBD493800}" type="sibTrans" cxnId="{2A88D27E-2094-4751-A23B-85C54FB214E0}">
      <dgm:prSet/>
      <dgm:spPr/>
      <dgm:t>
        <a:bodyPr/>
        <a:lstStyle/>
        <a:p>
          <a:endParaRPr lang="en-US"/>
        </a:p>
      </dgm:t>
    </dgm:pt>
    <dgm:pt modelId="{FB73AC8E-85AD-4E1E-ADA3-CC815655DD89}">
      <dgm:prSet/>
      <dgm:spPr/>
      <dgm:t>
        <a:bodyPr/>
        <a:lstStyle/>
        <a:p>
          <a:pPr marL="0" indent="263525"/>
          <a:r>
            <a:rPr lang="en-US" dirty="0"/>
            <a:t>Giving some detail but not the full version</a:t>
          </a:r>
        </a:p>
      </dgm:t>
    </dgm:pt>
    <dgm:pt modelId="{15E90AC5-F3CD-4B98-A3EB-A721F7441C5E}" type="parTrans" cxnId="{47517AB6-34E2-43FE-992A-DAA22C31D34A}">
      <dgm:prSet/>
      <dgm:spPr/>
      <dgm:t>
        <a:bodyPr/>
        <a:lstStyle/>
        <a:p>
          <a:endParaRPr lang="en-US"/>
        </a:p>
      </dgm:t>
    </dgm:pt>
    <dgm:pt modelId="{B4B772B8-0C59-4B9E-994D-EAAEEE33CDD9}" type="sibTrans" cxnId="{47517AB6-34E2-43FE-992A-DAA22C31D34A}">
      <dgm:prSet/>
      <dgm:spPr/>
      <dgm:t>
        <a:bodyPr/>
        <a:lstStyle/>
        <a:p>
          <a:endParaRPr lang="en-US"/>
        </a:p>
      </dgm:t>
    </dgm:pt>
    <dgm:pt modelId="{F5EC6244-FFC2-4C97-A0AA-689F5533579E}">
      <dgm:prSet/>
      <dgm:spPr/>
      <dgm:t>
        <a:bodyPr/>
        <a:lstStyle/>
        <a:p>
          <a:pPr marL="0" indent="263525"/>
          <a:r>
            <a:rPr lang="en-US" dirty="0"/>
            <a:t>In writing (diary, texts, social media)</a:t>
          </a:r>
        </a:p>
      </dgm:t>
    </dgm:pt>
    <dgm:pt modelId="{8346E3A2-DB34-402B-9B7D-2DE3E305DAB4}" type="parTrans" cxnId="{2DF454AD-CAD2-446D-8CF8-9B6C888DF10F}">
      <dgm:prSet/>
      <dgm:spPr/>
      <dgm:t>
        <a:bodyPr/>
        <a:lstStyle/>
        <a:p>
          <a:endParaRPr lang="en-US"/>
        </a:p>
      </dgm:t>
    </dgm:pt>
    <dgm:pt modelId="{9202CF43-E2CB-404C-9810-F0716E48BF46}" type="sibTrans" cxnId="{2DF454AD-CAD2-446D-8CF8-9B6C888DF10F}">
      <dgm:prSet/>
      <dgm:spPr/>
      <dgm:t>
        <a:bodyPr/>
        <a:lstStyle/>
        <a:p>
          <a:endParaRPr lang="en-US"/>
        </a:p>
      </dgm:t>
    </dgm:pt>
    <dgm:pt modelId="{86CB2C4B-CAF5-401B-A2B6-24E847984AAA}">
      <dgm:prSet/>
      <dgm:spPr/>
      <dgm:t>
        <a:bodyPr/>
        <a:lstStyle/>
        <a:p>
          <a:pPr marL="0" indent="263525"/>
          <a:r>
            <a:rPr lang="en-US" dirty="0"/>
            <a:t>Drawings (particularly very young children)</a:t>
          </a:r>
        </a:p>
      </dgm:t>
    </dgm:pt>
    <dgm:pt modelId="{09115ED2-BA91-4A2D-A7CC-8398375B121A}" type="parTrans" cxnId="{2A7D9402-DC1D-428D-B649-550D595D7699}">
      <dgm:prSet/>
      <dgm:spPr/>
      <dgm:t>
        <a:bodyPr/>
        <a:lstStyle/>
        <a:p>
          <a:endParaRPr lang="en-US"/>
        </a:p>
      </dgm:t>
    </dgm:pt>
    <dgm:pt modelId="{AB6381AD-6AC1-4940-8EF9-2548BED1D497}" type="sibTrans" cxnId="{2A7D9402-DC1D-428D-B649-550D595D7699}">
      <dgm:prSet/>
      <dgm:spPr/>
      <dgm:t>
        <a:bodyPr/>
        <a:lstStyle/>
        <a:p>
          <a:endParaRPr lang="en-US"/>
        </a:p>
      </dgm:t>
    </dgm:pt>
    <dgm:pt modelId="{265F8D5B-7538-41DE-AC8E-AAFE0234D069}" type="pres">
      <dgm:prSet presAssocID="{BEDD0F55-AC3A-4809-AAB4-880E222C33E0}" presName="vert0" presStyleCnt="0">
        <dgm:presLayoutVars>
          <dgm:dir/>
          <dgm:animOne val="branch"/>
          <dgm:animLvl val="lvl"/>
        </dgm:presLayoutVars>
      </dgm:prSet>
      <dgm:spPr/>
    </dgm:pt>
    <dgm:pt modelId="{7E422047-324E-4189-B9D4-3B66D41B5A2A}" type="pres">
      <dgm:prSet presAssocID="{FC53C556-2E5E-49E5-8663-58BB57DB379A}" presName="thickLine" presStyleLbl="alignNode1" presStyleIdx="0" presStyleCnt="7"/>
      <dgm:spPr/>
    </dgm:pt>
    <dgm:pt modelId="{DD0591F3-77B5-41DD-B669-5AD70C064993}" type="pres">
      <dgm:prSet presAssocID="{FC53C556-2E5E-49E5-8663-58BB57DB379A}" presName="horz1" presStyleCnt="0"/>
      <dgm:spPr/>
    </dgm:pt>
    <dgm:pt modelId="{485C7669-3F4F-44CC-8ABA-18929133EFFF}" type="pres">
      <dgm:prSet presAssocID="{FC53C556-2E5E-49E5-8663-58BB57DB379A}" presName="tx1" presStyleLbl="revTx" presStyleIdx="0" presStyleCnt="7"/>
      <dgm:spPr/>
    </dgm:pt>
    <dgm:pt modelId="{6EA6740B-3C10-4EF1-8BF3-3FE191AE323E}" type="pres">
      <dgm:prSet presAssocID="{FC53C556-2E5E-49E5-8663-58BB57DB379A}" presName="vert1" presStyleCnt="0"/>
      <dgm:spPr/>
    </dgm:pt>
    <dgm:pt modelId="{FEA47258-A00F-453E-88BF-65309499720E}" type="pres">
      <dgm:prSet presAssocID="{E277A142-4DB6-4E60-95FB-75EC161E214A}" presName="thickLine" presStyleLbl="alignNode1" presStyleIdx="1" presStyleCnt="7"/>
      <dgm:spPr/>
    </dgm:pt>
    <dgm:pt modelId="{EFDA6378-5639-4893-A780-425AA6AE165E}" type="pres">
      <dgm:prSet presAssocID="{E277A142-4DB6-4E60-95FB-75EC161E214A}" presName="horz1" presStyleCnt="0"/>
      <dgm:spPr/>
    </dgm:pt>
    <dgm:pt modelId="{C71BC91C-A857-41DE-9520-597ACC9DA034}" type="pres">
      <dgm:prSet presAssocID="{E277A142-4DB6-4E60-95FB-75EC161E214A}" presName="tx1" presStyleLbl="revTx" presStyleIdx="1" presStyleCnt="7"/>
      <dgm:spPr/>
    </dgm:pt>
    <dgm:pt modelId="{F79012EA-147F-4973-96F9-FF40CCFE51A4}" type="pres">
      <dgm:prSet presAssocID="{E277A142-4DB6-4E60-95FB-75EC161E214A}" presName="vert1" presStyleCnt="0"/>
      <dgm:spPr/>
    </dgm:pt>
    <dgm:pt modelId="{015C89EA-DD92-4C58-850F-F85047D7FEB1}" type="pres">
      <dgm:prSet presAssocID="{FD1DE742-BBA1-4EC5-B0EB-22AA005C0E7A}" presName="thickLine" presStyleLbl="alignNode1" presStyleIdx="2" presStyleCnt="7"/>
      <dgm:spPr/>
    </dgm:pt>
    <dgm:pt modelId="{A0C5F1A5-8C5B-44C9-90B5-D63A06AC28BA}" type="pres">
      <dgm:prSet presAssocID="{FD1DE742-BBA1-4EC5-B0EB-22AA005C0E7A}" presName="horz1" presStyleCnt="0"/>
      <dgm:spPr/>
    </dgm:pt>
    <dgm:pt modelId="{B96EBC84-F3F4-4949-8820-4DC3FD2BFF34}" type="pres">
      <dgm:prSet presAssocID="{FD1DE742-BBA1-4EC5-B0EB-22AA005C0E7A}" presName="tx1" presStyleLbl="revTx" presStyleIdx="2" presStyleCnt="7"/>
      <dgm:spPr/>
    </dgm:pt>
    <dgm:pt modelId="{A62C0B3D-FF53-4B7D-9EBE-1D055F009CA5}" type="pres">
      <dgm:prSet presAssocID="{FD1DE742-BBA1-4EC5-B0EB-22AA005C0E7A}" presName="vert1" presStyleCnt="0"/>
      <dgm:spPr/>
    </dgm:pt>
    <dgm:pt modelId="{4C13E115-A84F-46D4-8597-2B4C6582AFC1}" type="pres">
      <dgm:prSet presAssocID="{EF3C5532-16C7-439D-9EB9-5C0EBC8E10F9}" presName="thickLine" presStyleLbl="alignNode1" presStyleIdx="3" presStyleCnt="7"/>
      <dgm:spPr/>
    </dgm:pt>
    <dgm:pt modelId="{7107552A-AF6F-4319-8C14-1AA93F918750}" type="pres">
      <dgm:prSet presAssocID="{EF3C5532-16C7-439D-9EB9-5C0EBC8E10F9}" presName="horz1" presStyleCnt="0"/>
      <dgm:spPr/>
    </dgm:pt>
    <dgm:pt modelId="{0C19FF97-555E-4563-8EFF-3A5A291034EE}" type="pres">
      <dgm:prSet presAssocID="{EF3C5532-16C7-439D-9EB9-5C0EBC8E10F9}" presName="tx1" presStyleLbl="revTx" presStyleIdx="3" presStyleCnt="7"/>
      <dgm:spPr/>
    </dgm:pt>
    <dgm:pt modelId="{6BEE0E8D-AF56-4832-B71E-CAA7E890BD69}" type="pres">
      <dgm:prSet presAssocID="{EF3C5532-16C7-439D-9EB9-5C0EBC8E10F9}" presName="vert1" presStyleCnt="0"/>
      <dgm:spPr/>
    </dgm:pt>
    <dgm:pt modelId="{BB72969A-1EDB-43BC-8B9D-3F616F6BC8C6}" type="pres">
      <dgm:prSet presAssocID="{FB73AC8E-85AD-4E1E-ADA3-CC815655DD89}" presName="thickLine" presStyleLbl="alignNode1" presStyleIdx="4" presStyleCnt="7"/>
      <dgm:spPr/>
    </dgm:pt>
    <dgm:pt modelId="{81BCDB52-EAEB-4945-9F62-231BBF1713E3}" type="pres">
      <dgm:prSet presAssocID="{FB73AC8E-85AD-4E1E-ADA3-CC815655DD89}" presName="horz1" presStyleCnt="0"/>
      <dgm:spPr/>
    </dgm:pt>
    <dgm:pt modelId="{F0AF7326-0903-45B4-AEEE-EF0392752019}" type="pres">
      <dgm:prSet presAssocID="{FB73AC8E-85AD-4E1E-ADA3-CC815655DD89}" presName="tx1" presStyleLbl="revTx" presStyleIdx="4" presStyleCnt="7"/>
      <dgm:spPr/>
    </dgm:pt>
    <dgm:pt modelId="{86A78E3E-DD19-4E3F-B24D-FC4FDE657147}" type="pres">
      <dgm:prSet presAssocID="{FB73AC8E-85AD-4E1E-ADA3-CC815655DD89}" presName="vert1" presStyleCnt="0"/>
      <dgm:spPr/>
    </dgm:pt>
    <dgm:pt modelId="{062C28E6-67EB-4EF9-824E-67D2B7B1F7D4}" type="pres">
      <dgm:prSet presAssocID="{F5EC6244-FFC2-4C97-A0AA-689F5533579E}" presName="thickLine" presStyleLbl="alignNode1" presStyleIdx="5" presStyleCnt="7"/>
      <dgm:spPr/>
    </dgm:pt>
    <dgm:pt modelId="{4EF732B5-116B-4826-AE85-176E9B0B042C}" type="pres">
      <dgm:prSet presAssocID="{F5EC6244-FFC2-4C97-A0AA-689F5533579E}" presName="horz1" presStyleCnt="0"/>
      <dgm:spPr/>
    </dgm:pt>
    <dgm:pt modelId="{E1DC5430-1CC8-4986-BD08-37A77A5F9B86}" type="pres">
      <dgm:prSet presAssocID="{F5EC6244-FFC2-4C97-A0AA-689F5533579E}" presName="tx1" presStyleLbl="revTx" presStyleIdx="5" presStyleCnt="7"/>
      <dgm:spPr/>
    </dgm:pt>
    <dgm:pt modelId="{5356924F-763F-4A97-9A41-37164F2C1A85}" type="pres">
      <dgm:prSet presAssocID="{F5EC6244-FFC2-4C97-A0AA-689F5533579E}" presName="vert1" presStyleCnt="0"/>
      <dgm:spPr/>
    </dgm:pt>
    <dgm:pt modelId="{87058354-6B82-4535-85E4-B0BA8BDA7368}" type="pres">
      <dgm:prSet presAssocID="{86CB2C4B-CAF5-401B-A2B6-24E847984AAA}" presName="thickLine" presStyleLbl="alignNode1" presStyleIdx="6" presStyleCnt="7"/>
      <dgm:spPr/>
    </dgm:pt>
    <dgm:pt modelId="{02A0F842-E629-49AA-BEB7-EE0875C124C7}" type="pres">
      <dgm:prSet presAssocID="{86CB2C4B-CAF5-401B-A2B6-24E847984AAA}" presName="horz1" presStyleCnt="0"/>
      <dgm:spPr/>
    </dgm:pt>
    <dgm:pt modelId="{FAA383D2-2D56-4A5F-B16C-BEA381840D2B}" type="pres">
      <dgm:prSet presAssocID="{86CB2C4B-CAF5-401B-A2B6-24E847984AAA}" presName="tx1" presStyleLbl="revTx" presStyleIdx="6" presStyleCnt="7"/>
      <dgm:spPr/>
    </dgm:pt>
    <dgm:pt modelId="{09F23E4C-7070-488C-94BF-C9C19ED88CDB}" type="pres">
      <dgm:prSet presAssocID="{86CB2C4B-CAF5-401B-A2B6-24E847984AAA}" presName="vert1" presStyleCnt="0"/>
      <dgm:spPr/>
    </dgm:pt>
  </dgm:ptLst>
  <dgm:cxnLst>
    <dgm:cxn modelId="{2A7D9402-DC1D-428D-B649-550D595D7699}" srcId="{BEDD0F55-AC3A-4809-AAB4-880E222C33E0}" destId="{86CB2C4B-CAF5-401B-A2B6-24E847984AAA}" srcOrd="6" destOrd="0" parTransId="{09115ED2-BA91-4A2D-A7CC-8398375B121A}" sibTransId="{AB6381AD-6AC1-4940-8EF9-2548BED1D497}"/>
    <dgm:cxn modelId="{46511D07-70C7-4D01-AFF4-C5C583983AC8}" type="presOf" srcId="{E277A142-4DB6-4E60-95FB-75EC161E214A}" destId="{C71BC91C-A857-41DE-9520-597ACC9DA034}" srcOrd="0" destOrd="0" presId="urn:microsoft.com/office/officeart/2008/layout/LinedList"/>
    <dgm:cxn modelId="{A455EB2D-0F82-4216-AABB-96781AD8305E}" type="presOf" srcId="{F5EC6244-FFC2-4C97-A0AA-689F5533579E}" destId="{E1DC5430-1CC8-4986-BD08-37A77A5F9B86}" srcOrd="0" destOrd="0" presId="urn:microsoft.com/office/officeart/2008/layout/LinedList"/>
    <dgm:cxn modelId="{5D650F32-E084-47B3-9954-BE11CC53D081}" srcId="{BEDD0F55-AC3A-4809-AAB4-880E222C33E0}" destId="{FC53C556-2E5E-49E5-8663-58BB57DB379A}" srcOrd="0" destOrd="0" parTransId="{60A35D4E-11D1-41B7-A5AF-FBEBAF894065}" sibTransId="{96567682-0963-4697-A5D2-87CD41FB6A28}"/>
    <dgm:cxn modelId="{AE54595B-31B4-4C99-9FB4-8F46479733E2}" type="presOf" srcId="{86CB2C4B-CAF5-401B-A2B6-24E847984AAA}" destId="{FAA383D2-2D56-4A5F-B16C-BEA381840D2B}" srcOrd="0" destOrd="0" presId="urn:microsoft.com/office/officeart/2008/layout/LinedList"/>
    <dgm:cxn modelId="{336BF45C-E278-40E3-A3F0-A04EA3194986}" type="presOf" srcId="{EF3C5532-16C7-439D-9EB9-5C0EBC8E10F9}" destId="{0C19FF97-555E-4563-8EFF-3A5A291034EE}" srcOrd="0" destOrd="0" presId="urn:microsoft.com/office/officeart/2008/layout/LinedList"/>
    <dgm:cxn modelId="{7D3CCA5D-6110-4B29-BACC-A6D5765F059A}" type="presOf" srcId="{FD1DE742-BBA1-4EC5-B0EB-22AA005C0E7A}" destId="{B96EBC84-F3F4-4949-8820-4DC3FD2BFF34}" srcOrd="0" destOrd="0" presId="urn:microsoft.com/office/officeart/2008/layout/LinedList"/>
    <dgm:cxn modelId="{62DC4763-ED67-44E5-A17F-9B76454197BB}" srcId="{BEDD0F55-AC3A-4809-AAB4-880E222C33E0}" destId="{FD1DE742-BBA1-4EC5-B0EB-22AA005C0E7A}" srcOrd="2" destOrd="0" parTransId="{92B6ED35-1DE8-4609-AA5D-17385F087323}" sibTransId="{996D7768-CC84-463B-82F0-AF3AA26CC430}"/>
    <dgm:cxn modelId="{5B5E5C7C-C674-42A1-8B7C-DE8CD2DD7E24}" type="presOf" srcId="{BEDD0F55-AC3A-4809-AAB4-880E222C33E0}" destId="{265F8D5B-7538-41DE-AC8E-AAFE0234D069}" srcOrd="0" destOrd="0" presId="urn:microsoft.com/office/officeart/2008/layout/LinedList"/>
    <dgm:cxn modelId="{2A88D27E-2094-4751-A23B-85C54FB214E0}" srcId="{BEDD0F55-AC3A-4809-AAB4-880E222C33E0}" destId="{EF3C5532-16C7-439D-9EB9-5C0EBC8E10F9}" srcOrd="3" destOrd="0" parTransId="{7EABAC6F-61BA-4C96-9A50-63C2448F9A61}" sibTransId="{14FD9951-E47E-43F0-9359-8A6CBD493800}"/>
    <dgm:cxn modelId="{0A151895-984D-4ED9-88CE-AC1BA992D0B5}" srcId="{BEDD0F55-AC3A-4809-AAB4-880E222C33E0}" destId="{E277A142-4DB6-4E60-95FB-75EC161E214A}" srcOrd="1" destOrd="0" parTransId="{C92AD5BB-F9D6-49A2-94ED-07628CFC2A3C}" sibTransId="{B720B70D-3449-40A0-9C3C-AF67919CDD1D}"/>
    <dgm:cxn modelId="{2DF454AD-CAD2-446D-8CF8-9B6C888DF10F}" srcId="{BEDD0F55-AC3A-4809-AAB4-880E222C33E0}" destId="{F5EC6244-FFC2-4C97-A0AA-689F5533579E}" srcOrd="5" destOrd="0" parTransId="{8346E3A2-DB34-402B-9B7D-2DE3E305DAB4}" sibTransId="{9202CF43-E2CB-404C-9810-F0716E48BF46}"/>
    <dgm:cxn modelId="{47517AB6-34E2-43FE-992A-DAA22C31D34A}" srcId="{BEDD0F55-AC3A-4809-AAB4-880E222C33E0}" destId="{FB73AC8E-85AD-4E1E-ADA3-CC815655DD89}" srcOrd="4" destOrd="0" parTransId="{15E90AC5-F3CD-4B98-A3EB-A721F7441C5E}" sibTransId="{B4B772B8-0C59-4B9E-994D-EAAEEE33CDD9}"/>
    <dgm:cxn modelId="{33622BC0-74FD-4949-966E-C24BFE033984}" type="presOf" srcId="{FB73AC8E-85AD-4E1E-ADA3-CC815655DD89}" destId="{F0AF7326-0903-45B4-AEEE-EF0392752019}" srcOrd="0" destOrd="0" presId="urn:microsoft.com/office/officeart/2008/layout/LinedList"/>
    <dgm:cxn modelId="{C2F175DE-6809-473B-9569-82D868EACD56}" type="presOf" srcId="{FC53C556-2E5E-49E5-8663-58BB57DB379A}" destId="{485C7669-3F4F-44CC-8ABA-18929133EFFF}" srcOrd="0" destOrd="0" presId="urn:microsoft.com/office/officeart/2008/layout/LinedList"/>
    <dgm:cxn modelId="{96257B11-19F8-4B15-A2D8-D9C4EE66842F}" type="presParOf" srcId="{265F8D5B-7538-41DE-AC8E-AAFE0234D069}" destId="{7E422047-324E-4189-B9D4-3B66D41B5A2A}" srcOrd="0" destOrd="0" presId="urn:microsoft.com/office/officeart/2008/layout/LinedList"/>
    <dgm:cxn modelId="{6A8485D6-B424-4BF7-8265-3DD8C89D199A}" type="presParOf" srcId="{265F8D5B-7538-41DE-AC8E-AAFE0234D069}" destId="{DD0591F3-77B5-41DD-B669-5AD70C064993}" srcOrd="1" destOrd="0" presId="urn:microsoft.com/office/officeart/2008/layout/LinedList"/>
    <dgm:cxn modelId="{0CF6C513-44D4-4F00-9DD2-5632B71D1D76}" type="presParOf" srcId="{DD0591F3-77B5-41DD-B669-5AD70C064993}" destId="{485C7669-3F4F-44CC-8ABA-18929133EFFF}" srcOrd="0" destOrd="0" presId="urn:microsoft.com/office/officeart/2008/layout/LinedList"/>
    <dgm:cxn modelId="{D06AE6DE-3C32-4C4A-BCF3-ACCAB16D479A}" type="presParOf" srcId="{DD0591F3-77B5-41DD-B669-5AD70C064993}" destId="{6EA6740B-3C10-4EF1-8BF3-3FE191AE323E}" srcOrd="1" destOrd="0" presId="urn:microsoft.com/office/officeart/2008/layout/LinedList"/>
    <dgm:cxn modelId="{1A2D18EF-6CCA-4F19-8247-EC1DB84BA022}" type="presParOf" srcId="{265F8D5B-7538-41DE-AC8E-AAFE0234D069}" destId="{FEA47258-A00F-453E-88BF-65309499720E}" srcOrd="2" destOrd="0" presId="urn:microsoft.com/office/officeart/2008/layout/LinedList"/>
    <dgm:cxn modelId="{9BBD0C9A-A360-49B6-B57A-1178A14C42C3}" type="presParOf" srcId="{265F8D5B-7538-41DE-AC8E-AAFE0234D069}" destId="{EFDA6378-5639-4893-A780-425AA6AE165E}" srcOrd="3" destOrd="0" presId="urn:microsoft.com/office/officeart/2008/layout/LinedList"/>
    <dgm:cxn modelId="{A7F59B03-F3DE-45A7-8CD6-178A2BEA18FB}" type="presParOf" srcId="{EFDA6378-5639-4893-A780-425AA6AE165E}" destId="{C71BC91C-A857-41DE-9520-597ACC9DA034}" srcOrd="0" destOrd="0" presId="urn:microsoft.com/office/officeart/2008/layout/LinedList"/>
    <dgm:cxn modelId="{66DDFBAC-EDB1-43E3-A874-50F6A1E2CAD1}" type="presParOf" srcId="{EFDA6378-5639-4893-A780-425AA6AE165E}" destId="{F79012EA-147F-4973-96F9-FF40CCFE51A4}" srcOrd="1" destOrd="0" presId="urn:microsoft.com/office/officeart/2008/layout/LinedList"/>
    <dgm:cxn modelId="{91597A0D-49EF-4F8A-8B34-F06A7330BBF9}" type="presParOf" srcId="{265F8D5B-7538-41DE-AC8E-AAFE0234D069}" destId="{015C89EA-DD92-4C58-850F-F85047D7FEB1}" srcOrd="4" destOrd="0" presId="urn:microsoft.com/office/officeart/2008/layout/LinedList"/>
    <dgm:cxn modelId="{783BB453-29C7-474C-80CC-8C169BA78859}" type="presParOf" srcId="{265F8D5B-7538-41DE-AC8E-AAFE0234D069}" destId="{A0C5F1A5-8C5B-44C9-90B5-D63A06AC28BA}" srcOrd="5" destOrd="0" presId="urn:microsoft.com/office/officeart/2008/layout/LinedList"/>
    <dgm:cxn modelId="{C654EF8A-DD00-4EC9-8C6A-7F10AA7C70E5}" type="presParOf" srcId="{A0C5F1A5-8C5B-44C9-90B5-D63A06AC28BA}" destId="{B96EBC84-F3F4-4949-8820-4DC3FD2BFF34}" srcOrd="0" destOrd="0" presId="urn:microsoft.com/office/officeart/2008/layout/LinedList"/>
    <dgm:cxn modelId="{94B3946C-E533-4C46-8474-DDFB895E625A}" type="presParOf" srcId="{A0C5F1A5-8C5B-44C9-90B5-D63A06AC28BA}" destId="{A62C0B3D-FF53-4B7D-9EBE-1D055F009CA5}" srcOrd="1" destOrd="0" presId="urn:microsoft.com/office/officeart/2008/layout/LinedList"/>
    <dgm:cxn modelId="{4FB8A14D-E52F-44A2-A554-420225457AC2}" type="presParOf" srcId="{265F8D5B-7538-41DE-AC8E-AAFE0234D069}" destId="{4C13E115-A84F-46D4-8597-2B4C6582AFC1}" srcOrd="6" destOrd="0" presId="urn:microsoft.com/office/officeart/2008/layout/LinedList"/>
    <dgm:cxn modelId="{363FBFF2-4737-4F18-8BFF-CBCB7B4DD754}" type="presParOf" srcId="{265F8D5B-7538-41DE-AC8E-AAFE0234D069}" destId="{7107552A-AF6F-4319-8C14-1AA93F918750}" srcOrd="7" destOrd="0" presId="urn:microsoft.com/office/officeart/2008/layout/LinedList"/>
    <dgm:cxn modelId="{149DCAEE-A5A5-45BB-A8B4-F2D8653CB2B8}" type="presParOf" srcId="{7107552A-AF6F-4319-8C14-1AA93F918750}" destId="{0C19FF97-555E-4563-8EFF-3A5A291034EE}" srcOrd="0" destOrd="0" presId="urn:microsoft.com/office/officeart/2008/layout/LinedList"/>
    <dgm:cxn modelId="{AF230665-5867-4C6A-BC16-DB18C2C2244F}" type="presParOf" srcId="{7107552A-AF6F-4319-8C14-1AA93F918750}" destId="{6BEE0E8D-AF56-4832-B71E-CAA7E890BD69}" srcOrd="1" destOrd="0" presId="urn:microsoft.com/office/officeart/2008/layout/LinedList"/>
    <dgm:cxn modelId="{7DDE8C83-11C6-4447-91C3-8114291412B9}" type="presParOf" srcId="{265F8D5B-7538-41DE-AC8E-AAFE0234D069}" destId="{BB72969A-1EDB-43BC-8B9D-3F616F6BC8C6}" srcOrd="8" destOrd="0" presId="urn:microsoft.com/office/officeart/2008/layout/LinedList"/>
    <dgm:cxn modelId="{A75E8904-94B9-4161-A011-3AFF22C7102A}" type="presParOf" srcId="{265F8D5B-7538-41DE-AC8E-AAFE0234D069}" destId="{81BCDB52-EAEB-4945-9F62-231BBF1713E3}" srcOrd="9" destOrd="0" presId="urn:microsoft.com/office/officeart/2008/layout/LinedList"/>
    <dgm:cxn modelId="{7FA260CE-7B11-4102-8093-AB0909C199FD}" type="presParOf" srcId="{81BCDB52-EAEB-4945-9F62-231BBF1713E3}" destId="{F0AF7326-0903-45B4-AEEE-EF0392752019}" srcOrd="0" destOrd="0" presId="urn:microsoft.com/office/officeart/2008/layout/LinedList"/>
    <dgm:cxn modelId="{47105F88-C377-4FF1-AFE8-CF60AD9C8922}" type="presParOf" srcId="{81BCDB52-EAEB-4945-9F62-231BBF1713E3}" destId="{86A78E3E-DD19-4E3F-B24D-FC4FDE657147}" srcOrd="1" destOrd="0" presId="urn:microsoft.com/office/officeart/2008/layout/LinedList"/>
    <dgm:cxn modelId="{D3E07B9A-7AA3-4E95-AFA1-0C2D8371CEC2}" type="presParOf" srcId="{265F8D5B-7538-41DE-AC8E-AAFE0234D069}" destId="{062C28E6-67EB-4EF9-824E-67D2B7B1F7D4}" srcOrd="10" destOrd="0" presId="urn:microsoft.com/office/officeart/2008/layout/LinedList"/>
    <dgm:cxn modelId="{ED8757B1-8B54-4A40-9835-FE9B2375D0D4}" type="presParOf" srcId="{265F8D5B-7538-41DE-AC8E-AAFE0234D069}" destId="{4EF732B5-116B-4826-AE85-176E9B0B042C}" srcOrd="11" destOrd="0" presId="urn:microsoft.com/office/officeart/2008/layout/LinedList"/>
    <dgm:cxn modelId="{D4163505-42E9-44A7-B071-E91C25229FE2}" type="presParOf" srcId="{4EF732B5-116B-4826-AE85-176E9B0B042C}" destId="{E1DC5430-1CC8-4986-BD08-37A77A5F9B86}" srcOrd="0" destOrd="0" presId="urn:microsoft.com/office/officeart/2008/layout/LinedList"/>
    <dgm:cxn modelId="{B7A2FE6B-E2BA-4266-B1B8-4D24B840962A}" type="presParOf" srcId="{4EF732B5-116B-4826-AE85-176E9B0B042C}" destId="{5356924F-763F-4A97-9A41-37164F2C1A85}" srcOrd="1" destOrd="0" presId="urn:microsoft.com/office/officeart/2008/layout/LinedList"/>
    <dgm:cxn modelId="{52CB57C3-7D84-459A-B92D-501434E97984}" type="presParOf" srcId="{265F8D5B-7538-41DE-AC8E-AAFE0234D069}" destId="{87058354-6B82-4535-85E4-B0BA8BDA7368}" srcOrd="12" destOrd="0" presId="urn:microsoft.com/office/officeart/2008/layout/LinedList"/>
    <dgm:cxn modelId="{80AB02B2-682F-466A-BEFD-E243EE34B733}" type="presParOf" srcId="{265F8D5B-7538-41DE-AC8E-AAFE0234D069}" destId="{02A0F842-E629-49AA-BEB7-EE0875C124C7}" srcOrd="13" destOrd="0" presId="urn:microsoft.com/office/officeart/2008/layout/LinedList"/>
    <dgm:cxn modelId="{DA5FB322-F225-484C-BBE1-4FB486C60EA6}" type="presParOf" srcId="{02A0F842-E629-49AA-BEB7-EE0875C124C7}" destId="{FAA383D2-2D56-4A5F-B16C-BEA381840D2B}" srcOrd="0" destOrd="0" presId="urn:microsoft.com/office/officeart/2008/layout/LinedList"/>
    <dgm:cxn modelId="{EA40B437-4C28-41C6-8A0B-989DDEE0F278}" type="presParOf" srcId="{02A0F842-E629-49AA-BEB7-EE0875C124C7}" destId="{09F23E4C-7070-488C-94BF-C9C19ED88CD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B0393E-B057-44EB-B6B6-65C348221135}"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936BD89A-21A4-413D-B67C-D10D0AD28981}">
      <dgm:prSet custT="1"/>
      <dgm:spPr/>
      <dgm:t>
        <a:bodyPr/>
        <a:lstStyle/>
        <a:p>
          <a:r>
            <a:rPr lang="en-US" sz="3200" dirty="0"/>
            <a:t>Unsure how to share</a:t>
          </a:r>
        </a:p>
      </dgm:t>
    </dgm:pt>
    <dgm:pt modelId="{20891C65-8194-457C-B736-DA20252A9EBB}" type="parTrans" cxnId="{35312D48-D6CC-4A95-84B3-04978586F3D5}">
      <dgm:prSet/>
      <dgm:spPr/>
      <dgm:t>
        <a:bodyPr/>
        <a:lstStyle/>
        <a:p>
          <a:endParaRPr lang="en-US"/>
        </a:p>
      </dgm:t>
    </dgm:pt>
    <dgm:pt modelId="{4410E4D9-AD87-4B88-AB49-3FC492B65F37}" type="sibTrans" cxnId="{35312D48-D6CC-4A95-84B3-04978586F3D5}">
      <dgm:prSet/>
      <dgm:spPr/>
      <dgm:t>
        <a:bodyPr/>
        <a:lstStyle/>
        <a:p>
          <a:endParaRPr lang="en-US"/>
        </a:p>
      </dgm:t>
    </dgm:pt>
    <dgm:pt modelId="{DFED321F-C968-42B9-8E77-D394D2DCC83C}">
      <dgm:prSet custT="1"/>
      <dgm:spPr/>
      <dgm:t>
        <a:bodyPr/>
        <a:lstStyle/>
        <a:p>
          <a:r>
            <a:rPr lang="en-US" sz="3200" dirty="0"/>
            <a:t>Not confident disclosure will be taken seriously</a:t>
          </a:r>
        </a:p>
      </dgm:t>
    </dgm:pt>
    <dgm:pt modelId="{D4E0F6F8-E677-4029-BB65-13C25E069C74}" type="parTrans" cxnId="{81F02839-CC2F-45C8-B84A-36667FA152B4}">
      <dgm:prSet/>
      <dgm:spPr/>
      <dgm:t>
        <a:bodyPr/>
        <a:lstStyle/>
        <a:p>
          <a:endParaRPr lang="en-US"/>
        </a:p>
      </dgm:t>
    </dgm:pt>
    <dgm:pt modelId="{54F416CD-C362-4978-A2DF-C5DD7313B50C}" type="sibTrans" cxnId="{81F02839-CC2F-45C8-B84A-36667FA152B4}">
      <dgm:prSet/>
      <dgm:spPr/>
      <dgm:t>
        <a:bodyPr/>
        <a:lstStyle/>
        <a:p>
          <a:endParaRPr lang="en-US"/>
        </a:p>
      </dgm:t>
    </dgm:pt>
    <dgm:pt modelId="{BCE02491-1BB9-440A-B6C7-BEA64C210F8B}">
      <dgm:prSet custT="1"/>
      <dgm:spPr/>
      <dgm:t>
        <a:bodyPr/>
        <a:lstStyle/>
        <a:p>
          <a:r>
            <a:rPr lang="en-US" sz="3200" dirty="0"/>
            <a:t>Fear of consequences</a:t>
          </a:r>
        </a:p>
      </dgm:t>
    </dgm:pt>
    <dgm:pt modelId="{1D785487-D9A8-4AD0-8469-0A1DF897C81C}" type="parTrans" cxnId="{61C9DBBC-3911-4E8F-BB33-A7F15CD9BE03}">
      <dgm:prSet/>
      <dgm:spPr/>
      <dgm:t>
        <a:bodyPr/>
        <a:lstStyle/>
        <a:p>
          <a:endParaRPr lang="en-US"/>
        </a:p>
      </dgm:t>
    </dgm:pt>
    <dgm:pt modelId="{F519BBBD-8F49-472D-A94D-662D076A366E}" type="sibTrans" cxnId="{61C9DBBC-3911-4E8F-BB33-A7F15CD9BE03}">
      <dgm:prSet/>
      <dgm:spPr/>
      <dgm:t>
        <a:bodyPr/>
        <a:lstStyle/>
        <a:p>
          <a:endParaRPr lang="en-US"/>
        </a:p>
      </dgm:t>
    </dgm:pt>
    <dgm:pt modelId="{8CDAC378-2302-45F6-969B-1526FB65109E}">
      <dgm:prSet custT="1"/>
      <dgm:spPr/>
      <dgm:t>
        <a:bodyPr/>
        <a:lstStyle/>
        <a:p>
          <a:r>
            <a:rPr lang="en-US" sz="3200" dirty="0"/>
            <a:t>May feel conflicted or embarrassed</a:t>
          </a:r>
        </a:p>
      </dgm:t>
    </dgm:pt>
    <dgm:pt modelId="{6F49368D-0086-4840-A925-453607948D7E}" type="parTrans" cxnId="{50253EA7-7B0A-487E-A1F9-491981BB9B9F}">
      <dgm:prSet/>
      <dgm:spPr/>
      <dgm:t>
        <a:bodyPr/>
        <a:lstStyle/>
        <a:p>
          <a:endParaRPr lang="en-US"/>
        </a:p>
      </dgm:t>
    </dgm:pt>
    <dgm:pt modelId="{71BE786E-7430-4245-82CA-FBB96B28C67A}" type="sibTrans" cxnId="{50253EA7-7B0A-487E-A1F9-491981BB9B9F}">
      <dgm:prSet/>
      <dgm:spPr/>
      <dgm:t>
        <a:bodyPr/>
        <a:lstStyle/>
        <a:p>
          <a:endParaRPr lang="en-US"/>
        </a:p>
      </dgm:t>
    </dgm:pt>
    <dgm:pt modelId="{96446769-A8B2-4902-BECA-BD635A7E491C}">
      <dgm:prSet custT="1"/>
      <dgm:spPr/>
      <dgm:t>
        <a:bodyPr/>
        <a:lstStyle/>
        <a:p>
          <a:r>
            <a:rPr lang="en-US" sz="3200" dirty="0"/>
            <a:t>W</a:t>
          </a:r>
          <a:r>
            <a:rPr lang="en-AU" sz="3200" dirty="0"/>
            <a:t>hen children do speak out, it is often many years after the abuse has taken place</a:t>
          </a:r>
          <a:endParaRPr lang="en-US" sz="3200" dirty="0"/>
        </a:p>
      </dgm:t>
    </dgm:pt>
    <dgm:pt modelId="{E4601A72-DB0A-41D6-AF2E-9838260E4D23}" type="parTrans" cxnId="{3045EC34-33CA-4281-9584-FDA3C904E6B3}">
      <dgm:prSet/>
      <dgm:spPr/>
      <dgm:t>
        <a:bodyPr/>
        <a:lstStyle/>
        <a:p>
          <a:endParaRPr lang="en-US"/>
        </a:p>
      </dgm:t>
    </dgm:pt>
    <dgm:pt modelId="{B04DCE7F-A3B0-4C02-B314-027EDE3DBF6E}" type="sibTrans" cxnId="{3045EC34-33CA-4281-9584-FDA3C904E6B3}">
      <dgm:prSet/>
      <dgm:spPr/>
      <dgm:t>
        <a:bodyPr/>
        <a:lstStyle/>
        <a:p>
          <a:endParaRPr lang="en-US"/>
        </a:p>
      </dgm:t>
    </dgm:pt>
    <dgm:pt modelId="{3531663B-7A32-494B-A181-27522F1AF6BD}" type="pres">
      <dgm:prSet presAssocID="{6EB0393E-B057-44EB-B6B6-65C348221135}" presName="vert0" presStyleCnt="0">
        <dgm:presLayoutVars>
          <dgm:dir/>
          <dgm:animOne val="branch"/>
          <dgm:animLvl val="lvl"/>
        </dgm:presLayoutVars>
      </dgm:prSet>
      <dgm:spPr/>
    </dgm:pt>
    <dgm:pt modelId="{2A0929C3-7640-42CE-B310-DC733DB901DE}" type="pres">
      <dgm:prSet presAssocID="{936BD89A-21A4-413D-B67C-D10D0AD28981}" presName="thickLine" presStyleLbl="alignNode1" presStyleIdx="0" presStyleCnt="5"/>
      <dgm:spPr/>
    </dgm:pt>
    <dgm:pt modelId="{EDD5E291-062E-4050-83F7-90A184E95AC5}" type="pres">
      <dgm:prSet presAssocID="{936BD89A-21A4-413D-B67C-D10D0AD28981}" presName="horz1" presStyleCnt="0"/>
      <dgm:spPr/>
    </dgm:pt>
    <dgm:pt modelId="{D1A8146D-829A-4790-BE2C-EDD3E0E88D43}" type="pres">
      <dgm:prSet presAssocID="{936BD89A-21A4-413D-B67C-D10D0AD28981}" presName="tx1" presStyleLbl="revTx" presStyleIdx="0" presStyleCnt="5" custScaleY="32887"/>
      <dgm:spPr/>
    </dgm:pt>
    <dgm:pt modelId="{A978335C-605C-46CF-B211-68A567F0D9B5}" type="pres">
      <dgm:prSet presAssocID="{936BD89A-21A4-413D-B67C-D10D0AD28981}" presName="vert1" presStyleCnt="0"/>
      <dgm:spPr/>
    </dgm:pt>
    <dgm:pt modelId="{2FFC0000-F897-4F99-9FF8-9A4038D61080}" type="pres">
      <dgm:prSet presAssocID="{DFED321F-C968-42B9-8E77-D394D2DCC83C}" presName="thickLine" presStyleLbl="alignNode1" presStyleIdx="1" presStyleCnt="5"/>
      <dgm:spPr/>
    </dgm:pt>
    <dgm:pt modelId="{F6D77DF8-2B7C-451E-9137-E6FB63A8A359}" type="pres">
      <dgm:prSet presAssocID="{DFED321F-C968-42B9-8E77-D394D2DCC83C}" presName="horz1" presStyleCnt="0"/>
      <dgm:spPr/>
    </dgm:pt>
    <dgm:pt modelId="{D724BF2A-A8DB-4C2F-80C2-651A3F19305A}" type="pres">
      <dgm:prSet presAssocID="{DFED321F-C968-42B9-8E77-D394D2DCC83C}" presName="tx1" presStyleLbl="revTx" presStyleIdx="1" presStyleCnt="5" custScaleY="52916"/>
      <dgm:spPr/>
    </dgm:pt>
    <dgm:pt modelId="{88E0C0C9-92DE-498D-86F6-8892AAFE6905}" type="pres">
      <dgm:prSet presAssocID="{DFED321F-C968-42B9-8E77-D394D2DCC83C}" presName="vert1" presStyleCnt="0"/>
      <dgm:spPr/>
    </dgm:pt>
    <dgm:pt modelId="{827DA043-1B45-40D7-AA1E-12656BDEBB23}" type="pres">
      <dgm:prSet presAssocID="{BCE02491-1BB9-440A-B6C7-BEA64C210F8B}" presName="thickLine" presStyleLbl="alignNode1" presStyleIdx="2" presStyleCnt="5"/>
      <dgm:spPr/>
    </dgm:pt>
    <dgm:pt modelId="{8A55F43A-234E-4FDA-A525-4DB119A6FD06}" type="pres">
      <dgm:prSet presAssocID="{BCE02491-1BB9-440A-B6C7-BEA64C210F8B}" presName="horz1" presStyleCnt="0"/>
      <dgm:spPr/>
    </dgm:pt>
    <dgm:pt modelId="{8464C298-33F1-48F9-AED2-9A7632C8F419}" type="pres">
      <dgm:prSet presAssocID="{BCE02491-1BB9-440A-B6C7-BEA64C210F8B}" presName="tx1" presStyleLbl="revTx" presStyleIdx="2" presStyleCnt="5" custScaleY="42835"/>
      <dgm:spPr/>
    </dgm:pt>
    <dgm:pt modelId="{42C1D299-1755-46EF-A8B1-D5B9D5054845}" type="pres">
      <dgm:prSet presAssocID="{BCE02491-1BB9-440A-B6C7-BEA64C210F8B}" presName="vert1" presStyleCnt="0"/>
      <dgm:spPr/>
    </dgm:pt>
    <dgm:pt modelId="{BDE30A74-6C31-4A4D-ADCA-4C5BE405C5A2}" type="pres">
      <dgm:prSet presAssocID="{8CDAC378-2302-45F6-969B-1526FB65109E}" presName="thickLine" presStyleLbl="alignNode1" presStyleIdx="3" presStyleCnt="5"/>
      <dgm:spPr/>
    </dgm:pt>
    <dgm:pt modelId="{42A724EC-BDD1-4904-8DA6-F0F095EEE7E8}" type="pres">
      <dgm:prSet presAssocID="{8CDAC378-2302-45F6-969B-1526FB65109E}" presName="horz1" presStyleCnt="0"/>
      <dgm:spPr/>
    </dgm:pt>
    <dgm:pt modelId="{A1A493B1-4D3E-4FF6-801D-45E49C6CFB54}" type="pres">
      <dgm:prSet presAssocID="{8CDAC378-2302-45F6-969B-1526FB65109E}" presName="tx1" presStyleLbl="revTx" presStyleIdx="3" presStyleCnt="5" custScaleY="55788"/>
      <dgm:spPr/>
    </dgm:pt>
    <dgm:pt modelId="{FDC34614-E8F0-411B-877A-EE2E833A51EA}" type="pres">
      <dgm:prSet presAssocID="{8CDAC378-2302-45F6-969B-1526FB65109E}" presName="vert1" presStyleCnt="0"/>
      <dgm:spPr/>
    </dgm:pt>
    <dgm:pt modelId="{6AA405C1-644B-4498-979E-3306576D3502}" type="pres">
      <dgm:prSet presAssocID="{96446769-A8B2-4902-BECA-BD635A7E491C}" presName="thickLine" presStyleLbl="alignNode1" presStyleIdx="4" presStyleCnt="5"/>
      <dgm:spPr/>
    </dgm:pt>
    <dgm:pt modelId="{59216CC5-FA3F-40F7-84DE-C24DB993AE58}" type="pres">
      <dgm:prSet presAssocID="{96446769-A8B2-4902-BECA-BD635A7E491C}" presName="horz1" presStyleCnt="0"/>
      <dgm:spPr/>
    </dgm:pt>
    <dgm:pt modelId="{4FE79A8D-86BD-4E9A-B467-70E0EA5B7DC6}" type="pres">
      <dgm:prSet presAssocID="{96446769-A8B2-4902-BECA-BD635A7E491C}" presName="tx1" presStyleLbl="revTx" presStyleIdx="4" presStyleCnt="5"/>
      <dgm:spPr/>
    </dgm:pt>
    <dgm:pt modelId="{1874DF5B-FDF2-4D79-A288-717A934CD665}" type="pres">
      <dgm:prSet presAssocID="{96446769-A8B2-4902-BECA-BD635A7E491C}" presName="vert1" presStyleCnt="0"/>
      <dgm:spPr/>
    </dgm:pt>
  </dgm:ptLst>
  <dgm:cxnLst>
    <dgm:cxn modelId="{AA746E33-25EC-4F0B-A723-432872DA5FF7}" type="presOf" srcId="{BCE02491-1BB9-440A-B6C7-BEA64C210F8B}" destId="{8464C298-33F1-48F9-AED2-9A7632C8F419}" srcOrd="0" destOrd="0" presId="urn:microsoft.com/office/officeart/2008/layout/LinedList"/>
    <dgm:cxn modelId="{3045EC34-33CA-4281-9584-FDA3C904E6B3}" srcId="{6EB0393E-B057-44EB-B6B6-65C348221135}" destId="{96446769-A8B2-4902-BECA-BD635A7E491C}" srcOrd="4" destOrd="0" parTransId="{E4601A72-DB0A-41D6-AF2E-9838260E4D23}" sibTransId="{B04DCE7F-A3B0-4C02-B314-027EDE3DBF6E}"/>
    <dgm:cxn modelId="{81F02839-CC2F-45C8-B84A-36667FA152B4}" srcId="{6EB0393E-B057-44EB-B6B6-65C348221135}" destId="{DFED321F-C968-42B9-8E77-D394D2DCC83C}" srcOrd="1" destOrd="0" parTransId="{D4E0F6F8-E677-4029-BB65-13C25E069C74}" sibTransId="{54F416CD-C362-4978-A2DF-C5DD7313B50C}"/>
    <dgm:cxn modelId="{35312D48-D6CC-4A95-84B3-04978586F3D5}" srcId="{6EB0393E-B057-44EB-B6B6-65C348221135}" destId="{936BD89A-21A4-413D-B67C-D10D0AD28981}" srcOrd="0" destOrd="0" parTransId="{20891C65-8194-457C-B736-DA20252A9EBB}" sibTransId="{4410E4D9-AD87-4B88-AB49-3FC492B65F37}"/>
    <dgm:cxn modelId="{03D7C04E-6DDF-4517-91BE-10B6D292FF39}" type="presOf" srcId="{6EB0393E-B057-44EB-B6B6-65C348221135}" destId="{3531663B-7A32-494B-A181-27522F1AF6BD}" srcOrd="0" destOrd="0" presId="urn:microsoft.com/office/officeart/2008/layout/LinedList"/>
    <dgm:cxn modelId="{50253EA7-7B0A-487E-A1F9-491981BB9B9F}" srcId="{6EB0393E-B057-44EB-B6B6-65C348221135}" destId="{8CDAC378-2302-45F6-969B-1526FB65109E}" srcOrd="3" destOrd="0" parTransId="{6F49368D-0086-4840-A925-453607948D7E}" sibTransId="{71BE786E-7430-4245-82CA-FBB96B28C67A}"/>
    <dgm:cxn modelId="{6435C5AC-C8E9-41EE-B667-78A55F2511C9}" type="presOf" srcId="{DFED321F-C968-42B9-8E77-D394D2DCC83C}" destId="{D724BF2A-A8DB-4C2F-80C2-651A3F19305A}" srcOrd="0" destOrd="0" presId="urn:microsoft.com/office/officeart/2008/layout/LinedList"/>
    <dgm:cxn modelId="{3AFB0FBA-88DA-4665-831D-4A94B3405EE8}" type="presOf" srcId="{936BD89A-21A4-413D-B67C-D10D0AD28981}" destId="{D1A8146D-829A-4790-BE2C-EDD3E0E88D43}" srcOrd="0" destOrd="0" presId="urn:microsoft.com/office/officeart/2008/layout/LinedList"/>
    <dgm:cxn modelId="{61C9DBBC-3911-4E8F-BB33-A7F15CD9BE03}" srcId="{6EB0393E-B057-44EB-B6B6-65C348221135}" destId="{BCE02491-1BB9-440A-B6C7-BEA64C210F8B}" srcOrd="2" destOrd="0" parTransId="{1D785487-D9A8-4AD0-8469-0A1DF897C81C}" sibTransId="{F519BBBD-8F49-472D-A94D-662D076A366E}"/>
    <dgm:cxn modelId="{DC4BDBF4-D8EB-4060-B60C-98BA8BD5EC55}" type="presOf" srcId="{8CDAC378-2302-45F6-969B-1526FB65109E}" destId="{A1A493B1-4D3E-4FF6-801D-45E49C6CFB54}" srcOrd="0" destOrd="0" presId="urn:microsoft.com/office/officeart/2008/layout/LinedList"/>
    <dgm:cxn modelId="{BCDFDEF9-ADAA-4C69-940A-DEDE1F75BFB3}" type="presOf" srcId="{96446769-A8B2-4902-BECA-BD635A7E491C}" destId="{4FE79A8D-86BD-4E9A-B467-70E0EA5B7DC6}" srcOrd="0" destOrd="0" presId="urn:microsoft.com/office/officeart/2008/layout/LinedList"/>
    <dgm:cxn modelId="{A3DBDB97-14A6-4EB3-BA4E-77AA4EC4E98C}" type="presParOf" srcId="{3531663B-7A32-494B-A181-27522F1AF6BD}" destId="{2A0929C3-7640-42CE-B310-DC733DB901DE}" srcOrd="0" destOrd="0" presId="urn:microsoft.com/office/officeart/2008/layout/LinedList"/>
    <dgm:cxn modelId="{440E3A3C-BA9A-4DC5-8E80-CA4D815DFBD2}" type="presParOf" srcId="{3531663B-7A32-494B-A181-27522F1AF6BD}" destId="{EDD5E291-062E-4050-83F7-90A184E95AC5}" srcOrd="1" destOrd="0" presId="urn:microsoft.com/office/officeart/2008/layout/LinedList"/>
    <dgm:cxn modelId="{57CF581D-07CB-40A0-BC9D-3BDD9E70D00C}" type="presParOf" srcId="{EDD5E291-062E-4050-83F7-90A184E95AC5}" destId="{D1A8146D-829A-4790-BE2C-EDD3E0E88D43}" srcOrd="0" destOrd="0" presId="urn:microsoft.com/office/officeart/2008/layout/LinedList"/>
    <dgm:cxn modelId="{3B53168E-3880-4418-9F05-56BCF2DC452B}" type="presParOf" srcId="{EDD5E291-062E-4050-83F7-90A184E95AC5}" destId="{A978335C-605C-46CF-B211-68A567F0D9B5}" srcOrd="1" destOrd="0" presId="urn:microsoft.com/office/officeart/2008/layout/LinedList"/>
    <dgm:cxn modelId="{8FEEFB4E-936C-44CB-A849-24B1CC833554}" type="presParOf" srcId="{3531663B-7A32-494B-A181-27522F1AF6BD}" destId="{2FFC0000-F897-4F99-9FF8-9A4038D61080}" srcOrd="2" destOrd="0" presId="urn:microsoft.com/office/officeart/2008/layout/LinedList"/>
    <dgm:cxn modelId="{2A98EB87-1A02-4486-A017-483CDDE3498D}" type="presParOf" srcId="{3531663B-7A32-494B-A181-27522F1AF6BD}" destId="{F6D77DF8-2B7C-451E-9137-E6FB63A8A359}" srcOrd="3" destOrd="0" presId="urn:microsoft.com/office/officeart/2008/layout/LinedList"/>
    <dgm:cxn modelId="{DA0110E4-F725-4291-84EA-F41C61B6246E}" type="presParOf" srcId="{F6D77DF8-2B7C-451E-9137-E6FB63A8A359}" destId="{D724BF2A-A8DB-4C2F-80C2-651A3F19305A}" srcOrd="0" destOrd="0" presId="urn:microsoft.com/office/officeart/2008/layout/LinedList"/>
    <dgm:cxn modelId="{A2DD86BD-3DE0-41B2-8E6C-072A80E03CCC}" type="presParOf" srcId="{F6D77DF8-2B7C-451E-9137-E6FB63A8A359}" destId="{88E0C0C9-92DE-498D-86F6-8892AAFE6905}" srcOrd="1" destOrd="0" presId="urn:microsoft.com/office/officeart/2008/layout/LinedList"/>
    <dgm:cxn modelId="{BC288FD8-36F7-413D-978A-E618FB2E081B}" type="presParOf" srcId="{3531663B-7A32-494B-A181-27522F1AF6BD}" destId="{827DA043-1B45-40D7-AA1E-12656BDEBB23}" srcOrd="4" destOrd="0" presId="urn:microsoft.com/office/officeart/2008/layout/LinedList"/>
    <dgm:cxn modelId="{92E412F3-6B9C-49DC-A8CF-5E0A25D653A6}" type="presParOf" srcId="{3531663B-7A32-494B-A181-27522F1AF6BD}" destId="{8A55F43A-234E-4FDA-A525-4DB119A6FD06}" srcOrd="5" destOrd="0" presId="urn:microsoft.com/office/officeart/2008/layout/LinedList"/>
    <dgm:cxn modelId="{EADA81C0-F5B8-4F28-A65C-8BBAF591A6A9}" type="presParOf" srcId="{8A55F43A-234E-4FDA-A525-4DB119A6FD06}" destId="{8464C298-33F1-48F9-AED2-9A7632C8F419}" srcOrd="0" destOrd="0" presId="urn:microsoft.com/office/officeart/2008/layout/LinedList"/>
    <dgm:cxn modelId="{E4140CB9-03F2-4DBC-A5B8-364504EB8913}" type="presParOf" srcId="{8A55F43A-234E-4FDA-A525-4DB119A6FD06}" destId="{42C1D299-1755-46EF-A8B1-D5B9D5054845}" srcOrd="1" destOrd="0" presId="urn:microsoft.com/office/officeart/2008/layout/LinedList"/>
    <dgm:cxn modelId="{50D4705B-2C74-441D-9D88-F02FFD4F9A18}" type="presParOf" srcId="{3531663B-7A32-494B-A181-27522F1AF6BD}" destId="{BDE30A74-6C31-4A4D-ADCA-4C5BE405C5A2}" srcOrd="6" destOrd="0" presId="urn:microsoft.com/office/officeart/2008/layout/LinedList"/>
    <dgm:cxn modelId="{6D118073-1D27-443C-9243-A523C5F2CE7E}" type="presParOf" srcId="{3531663B-7A32-494B-A181-27522F1AF6BD}" destId="{42A724EC-BDD1-4904-8DA6-F0F095EEE7E8}" srcOrd="7" destOrd="0" presId="urn:microsoft.com/office/officeart/2008/layout/LinedList"/>
    <dgm:cxn modelId="{325038EC-EA2C-4CAA-B541-1AFD36EDA702}" type="presParOf" srcId="{42A724EC-BDD1-4904-8DA6-F0F095EEE7E8}" destId="{A1A493B1-4D3E-4FF6-801D-45E49C6CFB54}" srcOrd="0" destOrd="0" presId="urn:microsoft.com/office/officeart/2008/layout/LinedList"/>
    <dgm:cxn modelId="{876E1A2A-FB33-49F3-B722-F816E1A57F89}" type="presParOf" srcId="{42A724EC-BDD1-4904-8DA6-F0F095EEE7E8}" destId="{FDC34614-E8F0-411B-877A-EE2E833A51EA}" srcOrd="1" destOrd="0" presId="urn:microsoft.com/office/officeart/2008/layout/LinedList"/>
    <dgm:cxn modelId="{9F929E3D-0AAB-47BA-96A1-5EE042FD4E5E}" type="presParOf" srcId="{3531663B-7A32-494B-A181-27522F1AF6BD}" destId="{6AA405C1-644B-4498-979E-3306576D3502}" srcOrd="8" destOrd="0" presId="urn:microsoft.com/office/officeart/2008/layout/LinedList"/>
    <dgm:cxn modelId="{61E63339-1991-4103-BF69-77EB58B1755B}" type="presParOf" srcId="{3531663B-7A32-494B-A181-27522F1AF6BD}" destId="{59216CC5-FA3F-40F7-84DE-C24DB993AE58}" srcOrd="9" destOrd="0" presId="urn:microsoft.com/office/officeart/2008/layout/LinedList"/>
    <dgm:cxn modelId="{0146D165-F989-4CF5-B1C5-724A6A5D800C}" type="presParOf" srcId="{59216CC5-FA3F-40F7-84DE-C24DB993AE58}" destId="{4FE79A8D-86BD-4E9A-B467-70E0EA5B7DC6}" srcOrd="0" destOrd="0" presId="urn:microsoft.com/office/officeart/2008/layout/LinedList"/>
    <dgm:cxn modelId="{4D22C715-CBF8-442A-9AB7-5D3AE74E3B26}" type="presParOf" srcId="{59216CC5-FA3F-40F7-84DE-C24DB993AE58}" destId="{1874DF5B-FDF2-4D79-A288-717A934CD665}"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3747C-F947-4F5F-8B45-89C67897D2FB}">
      <dsp:nvSpPr>
        <dsp:cNvPr id="0" name=""/>
        <dsp:cNvSpPr/>
      </dsp:nvSpPr>
      <dsp:spPr>
        <a:xfrm>
          <a:off x="-7755416" y="-1184976"/>
          <a:ext cx="9227952" cy="9227952"/>
        </a:xfrm>
        <a:prstGeom prst="blockArc">
          <a:avLst>
            <a:gd name="adj1" fmla="val 18900000"/>
            <a:gd name="adj2" fmla="val 2700000"/>
            <a:gd name="adj3" fmla="val 234"/>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1DBDEE-BA70-481E-8A92-91FCFDCCB5E9}">
      <dsp:nvSpPr>
        <dsp:cNvPr id="0" name=""/>
        <dsp:cNvSpPr/>
      </dsp:nvSpPr>
      <dsp:spPr>
        <a:xfrm>
          <a:off x="642720" y="428487"/>
          <a:ext cx="6395470" cy="857524"/>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t>Limited awareness/understanding of abuse</a:t>
          </a:r>
          <a:endParaRPr lang="en-US" sz="2600" kern="1200" dirty="0"/>
        </a:p>
      </dsp:txBody>
      <dsp:txXfrm>
        <a:off x="642720" y="428487"/>
        <a:ext cx="6395470" cy="857524"/>
      </dsp:txXfrm>
    </dsp:sp>
    <dsp:sp modelId="{F148E63B-6D93-440F-A14B-479DD9FE69A5}">
      <dsp:nvSpPr>
        <dsp:cNvPr id="0" name=""/>
        <dsp:cNvSpPr/>
      </dsp:nvSpPr>
      <dsp:spPr>
        <a:xfrm>
          <a:off x="106768" y="321297"/>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A9C3913-B4E3-4EF3-8846-8178189A9D71}">
      <dsp:nvSpPr>
        <dsp:cNvPr id="0" name=""/>
        <dsp:cNvSpPr/>
      </dsp:nvSpPr>
      <dsp:spPr>
        <a:xfrm>
          <a:off x="1257197" y="1714362"/>
          <a:ext cx="5780993" cy="85752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t>Complacent Safeguarding practices</a:t>
          </a:r>
          <a:endParaRPr lang="en-US" sz="2600" kern="1200" dirty="0"/>
        </a:p>
      </dsp:txBody>
      <dsp:txXfrm>
        <a:off x="1257197" y="1714362"/>
        <a:ext cx="5780993" cy="857524"/>
      </dsp:txXfrm>
    </dsp:sp>
    <dsp:sp modelId="{472880D0-3F66-4BC8-A66C-339D585F4982}">
      <dsp:nvSpPr>
        <dsp:cNvPr id="0" name=""/>
        <dsp:cNvSpPr/>
      </dsp:nvSpPr>
      <dsp:spPr>
        <a:xfrm>
          <a:off x="721244" y="1607172"/>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98906F9-45DB-43C8-8CC0-677FB5FA9542}">
      <dsp:nvSpPr>
        <dsp:cNvPr id="0" name=""/>
        <dsp:cNvSpPr/>
      </dsp:nvSpPr>
      <dsp:spPr>
        <a:xfrm>
          <a:off x="1445792" y="3000237"/>
          <a:ext cx="5592398" cy="85752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a:t>Tendency to downplay abuse risks and incidents</a:t>
          </a:r>
          <a:endParaRPr lang="en-US" sz="2600" kern="1200"/>
        </a:p>
      </dsp:txBody>
      <dsp:txXfrm>
        <a:off x="1445792" y="3000237"/>
        <a:ext cx="5592398" cy="857524"/>
      </dsp:txXfrm>
    </dsp:sp>
    <dsp:sp modelId="{105B3635-FF0B-4C02-8AFC-FBDF03DA55A7}">
      <dsp:nvSpPr>
        <dsp:cNvPr id="0" name=""/>
        <dsp:cNvSpPr/>
      </dsp:nvSpPr>
      <dsp:spPr>
        <a:xfrm>
          <a:off x="909839" y="2893047"/>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763E16D-CED9-49A7-A14B-0FE7ECC0F02B}">
      <dsp:nvSpPr>
        <dsp:cNvPr id="0" name=""/>
        <dsp:cNvSpPr/>
      </dsp:nvSpPr>
      <dsp:spPr>
        <a:xfrm>
          <a:off x="1257197" y="4286112"/>
          <a:ext cx="5780993" cy="857524"/>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a:t>Prioritises organization’s reputation when incidents occur</a:t>
          </a:r>
          <a:endParaRPr lang="en-US" sz="2600" kern="1200"/>
        </a:p>
      </dsp:txBody>
      <dsp:txXfrm>
        <a:off x="1257197" y="4286112"/>
        <a:ext cx="5780993" cy="857524"/>
      </dsp:txXfrm>
    </dsp:sp>
    <dsp:sp modelId="{B323823E-42BD-43D0-B4F3-44A8FE60BA61}">
      <dsp:nvSpPr>
        <dsp:cNvPr id="0" name=""/>
        <dsp:cNvSpPr/>
      </dsp:nvSpPr>
      <dsp:spPr>
        <a:xfrm>
          <a:off x="721244" y="4178922"/>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46C6FE4-283F-467C-B0EB-86244B731399}">
      <dsp:nvSpPr>
        <dsp:cNvPr id="0" name=""/>
        <dsp:cNvSpPr/>
      </dsp:nvSpPr>
      <dsp:spPr>
        <a:xfrm>
          <a:off x="642720" y="5571987"/>
          <a:ext cx="6395470" cy="857524"/>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a:t>Fostering secrecy</a:t>
          </a:r>
          <a:endParaRPr lang="en-US" sz="2600" kern="1200"/>
        </a:p>
      </dsp:txBody>
      <dsp:txXfrm>
        <a:off x="642720" y="5571987"/>
        <a:ext cx="6395470" cy="857524"/>
      </dsp:txXfrm>
    </dsp:sp>
    <dsp:sp modelId="{A901BE3E-3522-4873-A937-5FB0B3997930}">
      <dsp:nvSpPr>
        <dsp:cNvPr id="0" name=""/>
        <dsp:cNvSpPr/>
      </dsp:nvSpPr>
      <dsp:spPr>
        <a:xfrm>
          <a:off x="106768" y="5464797"/>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3747C-F947-4F5F-8B45-89C67897D2FB}">
      <dsp:nvSpPr>
        <dsp:cNvPr id="0" name=""/>
        <dsp:cNvSpPr/>
      </dsp:nvSpPr>
      <dsp:spPr>
        <a:xfrm>
          <a:off x="-7755416" y="-1184976"/>
          <a:ext cx="9227952" cy="9227952"/>
        </a:xfrm>
        <a:prstGeom prst="blockArc">
          <a:avLst>
            <a:gd name="adj1" fmla="val 18900000"/>
            <a:gd name="adj2" fmla="val 2700000"/>
            <a:gd name="adj3" fmla="val 234"/>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1DBDEE-BA70-481E-8A92-91FCFDCCB5E9}">
      <dsp:nvSpPr>
        <dsp:cNvPr id="0" name=""/>
        <dsp:cNvSpPr/>
      </dsp:nvSpPr>
      <dsp:spPr>
        <a:xfrm>
          <a:off x="642720" y="428487"/>
          <a:ext cx="6395470" cy="857524"/>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t>Involvement of unsafe, unsuitable, high risk individuals in an activity.</a:t>
          </a:r>
          <a:endParaRPr lang="en-AU" sz="2600" b="1" kern="1200" dirty="0"/>
        </a:p>
      </dsp:txBody>
      <dsp:txXfrm>
        <a:off x="642720" y="428487"/>
        <a:ext cx="6395470" cy="857524"/>
      </dsp:txXfrm>
    </dsp:sp>
    <dsp:sp modelId="{F148E63B-6D93-440F-A14B-479DD9FE69A5}">
      <dsp:nvSpPr>
        <dsp:cNvPr id="0" name=""/>
        <dsp:cNvSpPr/>
      </dsp:nvSpPr>
      <dsp:spPr>
        <a:xfrm>
          <a:off x="106768" y="321297"/>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A9C3913-B4E3-4EF3-8846-8178189A9D71}">
      <dsp:nvSpPr>
        <dsp:cNvPr id="0" name=""/>
        <dsp:cNvSpPr/>
      </dsp:nvSpPr>
      <dsp:spPr>
        <a:xfrm>
          <a:off x="1257197" y="1714362"/>
          <a:ext cx="5780993" cy="85752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AU" sz="2600" b="1" kern="1200" dirty="0"/>
            <a:t>Using unsuitable location or venue</a:t>
          </a:r>
        </a:p>
      </dsp:txBody>
      <dsp:txXfrm>
        <a:off x="1257197" y="1714362"/>
        <a:ext cx="5780993" cy="857524"/>
      </dsp:txXfrm>
    </dsp:sp>
    <dsp:sp modelId="{472880D0-3F66-4BC8-A66C-339D585F4982}">
      <dsp:nvSpPr>
        <dsp:cNvPr id="0" name=""/>
        <dsp:cNvSpPr/>
      </dsp:nvSpPr>
      <dsp:spPr>
        <a:xfrm>
          <a:off x="721244" y="1607172"/>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98906F9-45DB-43C8-8CC0-677FB5FA9542}">
      <dsp:nvSpPr>
        <dsp:cNvPr id="0" name=""/>
        <dsp:cNvSpPr/>
      </dsp:nvSpPr>
      <dsp:spPr>
        <a:xfrm>
          <a:off x="1445792" y="3000237"/>
          <a:ext cx="5592398" cy="85752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AU" sz="2600" b="1" kern="1200" dirty="0"/>
            <a:t>Insufficient supervision</a:t>
          </a:r>
        </a:p>
      </dsp:txBody>
      <dsp:txXfrm>
        <a:off x="1445792" y="3000237"/>
        <a:ext cx="5592398" cy="857524"/>
      </dsp:txXfrm>
    </dsp:sp>
    <dsp:sp modelId="{105B3635-FF0B-4C02-8AFC-FBDF03DA55A7}">
      <dsp:nvSpPr>
        <dsp:cNvPr id="0" name=""/>
        <dsp:cNvSpPr/>
      </dsp:nvSpPr>
      <dsp:spPr>
        <a:xfrm>
          <a:off x="909839" y="2893047"/>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763E16D-CED9-49A7-A14B-0FE7ECC0F02B}">
      <dsp:nvSpPr>
        <dsp:cNvPr id="0" name=""/>
        <dsp:cNvSpPr/>
      </dsp:nvSpPr>
      <dsp:spPr>
        <a:xfrm>
          <a:off x="1257197" y="4286112"/>
          <a:ext cx="5780993" cy="857524"/>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t>Activities involving 1:1 or private interactions</a:t>
          </a:r>
          <a:endParaRPr lang="en-AU" sz="2600" b="1" kern="1200" dirty="0"/>
        </a:p>
      </dsp:txBody>
      <dsp:txXfrm>
        <a:off x="1257197" y="4286112"/>
        <a:ext cx="5780993" cy="857524"/>
      </dsp:txXfrm>
    </dsp:sp>
    <dsp:sp modelId="{B323823E-42BD-43D0-B4F3-44A8FE60BA61}">
      <dsp:nvSpPr>
        <dsp:cNvPr id="0" name=""/>
        <dsp:cNvSpPr/>
      </dsp:nvSpPr>
      <dsp:spPr>
        <a:xfrm>
          <a:off x="721244" y="4178922"/>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46C6FE4-283F-467C-B0EB-86244B731399}">
      <dsp:nvSpPr>
        <dsp:cNvPr id="0" name=""/>
        <dsp:cNvSpPr/>
      </dsp:nvSpPr>
      <dsp:spPr>
        <a:xfrm>
          <a:off x="642720" y="5571987"/>
          <a:ext cx="6395470" cy="857524"/>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660" tIns="66040" rIns="66040" bIns="66040" numCol="1" spcCol="1270" anchor="ctr" anchorCtr="0">
          <a:noAutofit/>
        </a:bodyPr>
        <a:lstStyle/>
        <a:p>
          <a:pPr marL="0" lvl="0" indent="0" algn="l" defTabSz="1155700">
            <a:lnSpc>
              <a:spcPct val="90000"/>
            </a:lnSpc>
            <a:spcBef>
              <a:spcPct val="0"/>
            </a:spcBef>
            <a:spcAft>
              <a:spcPct val="35000"/>
            </a:spcAft>
            <a:buNone/>
          </a:pPr>
          <a:r>
            <a:rPr lang="en-AU" sz="2600" b="1" kern="1200" dirty="0"/>
            <a:t>Unauthorised or unsupervised transport</a:t>
          </a:r>
        </a:p>
      </dsp:txBody>
      <dsp:txXfrm>
        <a:off x="642720" y="5571987"/>
        <a:ext cx="6395470" cy="857524"/>
      </dsp:txXfrm>
    </dsp:sp>
    <dsp:sp modelId="{A901BE3E-3522-4873-A937-5FB0B3997930}">
      <dsp:nvSpPr>
        <dsp:cNvPr id="0" name=""/>
        <dsp:cNvSpPr/>
      </dsp:nvSpPr>
      <dsp:spPr>
        <a:xfrm>
          <a:off x="106768" y="5464797"/>
          <a:ext cx="1071905" cy="107190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59E8E-6394-49A5-9063-CF0DA249D6B1}">
      <dsp:nvSpPr>
        <dsp:cNvPr id="0" name=""/>
        <dsp:cNvSpPr/>
      </dsp:nvSpPr>
      <dsp:spPr>
        <a:xfrm>
          <a:off x="547246" y="2038"/>
          <a:ext cx="4818918" cy="299119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b="1" kern="1200" dirty="0"/>
            <a:t>Children and young people</a:t>
          </a:r>
        </a:p>
        <a:p>
          <a:pPr marL="228600" lvl="1" indent="-228600" algn="l" defTabSz="977900">
            <a:lnSpc>
              <a:spcPct val="90000"/>
            </a:lnSpc>
            <a:spcBef>
              <a:spcPct val="0"/>
            </a:spcBef>
            <a:spcAft>
              <a:spcPct val="15000"/>
            </a:spcAft>
            <a:buChar char="•"/>
          </a:pPr>
          <a:r>
            <a:rPr lang="en-US" sz="2200" b="0" kern="1200" dirty="0"/>
            <a:t>Age and limited life experience. </a:t>
          </a:r>
          <a:endParaRPr lang="en-AU" sz="2200" b="0" kern="1200" dirty="0"/>
        </a:p>
        <a:p>
          <a:pPr marL="457200" lvl="2" indent="-228600" algn="l" defTabSz="977900">
            <a:lnSpc>
              <a:spcPct val="90000"/>
            </a:lnSpc>
            <a:spcBef>
              <a:spcPct val="0"/>
            </a:spcBef>
            <a:spcAft>
              <a:spcPct val="15000"/>
            </a:spcAft>
            <a:buChar char="•"/>
          </a:pPr>
          <a:r>
            <a:rPr lang="en-US" sz="2200" b="0" kern="1200" dirty="0"/>
            <a:t>Naïve/gullible</a:t>
          </a:r>
          <a:endParaRPr lang="en-AU" sz="2200" b="0" kern="1200" dirty="0"/>
        </a:p>
        <a:p>
          <a:pPr marL="228600" lvl="1" indent="-228600" algn="l" defTabSz="977900">
            <a:lnSpc>
              <a:spcPct val="90000"/>
            </a:lnSpc>
            <a:spcBef>
              <a:spcPct val="0"/>
            </a:spcBef>
            <a:spcAft>
              <a:spcPct val="15000"/>
            </a:spcAft>
            <a:buChar char="•"/>
          </a:pPr>
          <a:r>
            <a:rPr lang="en-AU" sz="2200" b="0" kern="1200" dirty="0"/>
            <a:t>High dependency on adults</a:t>
          </a:r>
        </a:p>
        <a:p>
          <a:pPr marL="228600" lvl="1" indent="-228600" algn="l" defTabSz="977900">
            <a:lnSpc>
              <a:spcPct val="90000"/>
            </a:lnSpc>
            <a:spcBef>
              <a:spcPct val="0"/>
            </a:spcBef>
            <a:spcAft>
              <a:spcPct val="15000"/>
            </a:spcAft>
            <a:buChar char="•"/>
          </a:pPr>
          <a:r>
            <a:rPr lang="en-AU" sz="2200" b="0" kern="1200" dirty="0"/>
            <a:t>Inadequate parenting/family violence</a:t>
          </a:r>
        </a:p>
        <a:p>
          <a:pPr marL="228600" lvl="1" indent="-228600" algn="l" defTabSz="977900">
            <a:lnSpc>
              <a:spcPct val="90000"/>
            </a:lnSpc>
            <a:spcBef>
              <a:spcPct val="0"/>
            </a:spcBef>
            <a:spcAft>
              <a:spcPct val="15000"/>
            </a:spcAft>
            <a:buChar char="•"/>
          </a:pPr>
          <a:r>
            <a:rPr lang="en-US" sz="2200" b="0" kern="1200" dirty="0"/>
            <a:t>Poor understanding of sexual behavior/personal safety</a:t>
          </a:r>
          <a:endParaRPr lang="en-AU" sz="2200" b="0" kern="1200" dirty="0"/>
        </a:p>
        <a:p>
          <a:pPr marL="228600" lvl="1" indent="-228600" algn="l" defTabSz="977900">
            <a:lnSpc>
              <a:spcPct val="90000"/>
            </a:lnSpc>
            <a:spcBef>
              <a:spcPct val="0"/>
            </a:spcBef>
            <a:spcAft>
              <a:spcPct val="15000"/>
            </a:spcAft>
            <a:buChar char="•"/>
          </a:pPr>
          <a:r>
            <a:rPr lang="en-AU" sz="2200" b="0" kern="1200" dirty="0"/>
            <a:t>Low self esteem</a:t>
          </a:r>
        </a:p>
      </dsp:txBody>
      <dsp:txXfrm>
        <a:off x="547246" y="2038"/>
        <a:ext cx="4818918" cy="2991195"/>
      </dsp:txXfrm>
    </dsp:sp>
    <dsp:sp modelId="{5B793801-7578-4468-AB8E-4F114693F704}">
      <dsp:nvSpPr>
        <dsp:cNvPr id="0" name=""/>
        <dsp:cNvSpPr/>
      </dsp:nvSpPr>
      <dsp:spPr>
        <a:xfrm>
          <a:off x="547246" y="3390936"/>
          <a:ext cx="4818918" cy="338399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b="1" kern="1200" dirty="0">
              <a:solidFill>
                <a:prstClr val="black"/>
              </a:solidFill>
              <a:latin typeface="Calibri"/>
              <a:ea typeface="+mn-ea"/>
              <a:cs typeface="+mn-cs"/>
            </a:rPr>
            <a:t>Adults</a:t>
          </a:r>
        </a:p>
        <a:p>
          <a:pPr marL="228600" lvl="1" indent="-228600" algn="l" defTabSz="977900">
            <a:lnSpc>
              <a:spcPct val="90000"/>
            </a:lnSpc>
            <a:spcBef>
              <a:spcPct val="0"/>
            </a:spcBef>
            <a:spcAft>
              <a:spcPct val="15000"/>
            </a:spcAft>
            <a:buChar char="•"/>
          </a:pPr>
          <a:r>
            <a:rPr lang="en-AU" sz="2200" b="0" kern="1200" dirty="0">
              <a:solidFill>
                <a:prstClr val="black"/>
              </a:solidFill>
              <a:latin typeface="Calibri"/>
              <a:ea typeface="+mn-ea"/>
              <a:cs typeface="+mn-cs"/>
            </a:rPr>
            <a:t>Advanced age</a:t>
          </a:r>
        </a:p>
        <a:p>
          <a:pPr marL="228600" lvl="1" indent="-228600" algn="l" defTabSz="977900">
            <a:lnSpc>
              <a:spcPct val="90000"/>
            </a:lnSpc>
            <a:spcBef>
              <a:spcPct val="0"/>
            </a:spcBef>
            <a:spcAft>
              <a:spcPct val="15000"/>
            </a:spcAft>
            <a:buChar char="•"/>
          </a:pPr>
          <a:r>
            <a:rPr lang="en-AU" sz="2200" b="0" kern="1200" dirty="0">
              <a:solidFill>
                <a:prstClr val="black"/>
              </a:solidFill>
              <a:latin typeface="Calibri"/>
              <a:ea typeface="+mn-ea"/>
              <a:cs typeface="+mn-cs"/>
            </a:rPr>
            <a:t>Financial hardship</a:t>
          </a:r>
        </a:p>
        <a:p>
          <a:pPr marL="228600" lvl="1" indent="-228600" algn="l" defTabSz="977900">
            <a:lnSpc>
              <a:spcPct val="90000"/>
            </a:lnSpc>
            <a:spcBef>
              <a:spcPct val="0"/>
            </a:spcBef>
            <a:spcAft>
              <a:spcPct val="15000"/>
            </a:spcAft>
            <a:buChar char="•"/>
          </a:pPr>
          <a:r>
            <a:rPr lang="en-AU" sz="2200" b="0" kern="1200" dirty="0">
              <a:solidFill>
                <a:prstClr val="black"/>
              </a:solidFill>
              <a:latin typeface="Calibri"/>
              <a:ea typeface="+mn-ea"/>
              <a:cs typeface="+mn-cs"/>
            </a:rPr>
            <a:t>Substance dependency</a:t>
          </a:r>
        </a:p>
        <a:p>
          <a:pPr marL="228600" lvl="1" indent="-228600" algn="l" defTabSz="977900">
            <a:lnSpc>
              <a:spcPct val="90000"/>
            </a:lnSpc>
            <a:spcBef>
              <a:spcPct val="0"/>
            </a:spcBef>
            <a:spcAft>
              <a:spcPct val="15000"/>
            </a:spcAft>
            <a:buChar char="•"/>
          </a:pPr>
          <a:r>
            <a:rPr lang="en-AU" sz="2200" b="0" kern="1200" dirty="0">
              <a:solidFill>
                <a:prstClr val="black"/>
              </a:solidFill>
              <a:latin typeface="Calibri"/>
              <a:ea typeface="+mn-ea"/>
              <a:cs typeface="+mn-cs"/>
            </a:rPr>
            <a:t>Suffering grief/loss </a:t>
          </a:r>
        </a:p>
        <a:p>
          <a:pPr marL="228600" lvl="1" indent="-228600" algn="l" defTabSz="977900">
            <a:lnSpc>
              <a:spcPct val="90000"/>
            </a:lnSpc>
            <a:spcBef>
              <a:spcPct val="0"/>
            </a:spcBef>
            <a:spcAft>
              <a:spcPct val="15000"/>
            </a:spcAft>
            <a:buChar char="•"/>
          </a:pPr>
          <a:r>
            <a:rPr lang="en-AU" sz="2200" b="0" kern="1200" dirty="0">
              <a:solidFill>
                <a:prstClr val="black"/>
              </a:solidFill>
              <a:latin typeface="Calibri"/>
              <a:ea typeface="+mn-ea"/>
              <a:cs typeface="+mn-cs"/>
            </a:rPr>
            <a:t>Experiencing social isolation</a:t>
          </a:r>
        </a:p>
        <a:p>
          <a:pPr marL="228600" lvl="1" indent="-228600" algn="l" defTabSz="977900">
            <a:lnSpc>
              <a:spcPct val="90000"/>
            </a:lnSpc>
            <a:spcBef>
              <a:spcPct val="0"/>
            </a:spcBef>
            <a:spcAft>
              <a:spcPct val="15000"/>
            </a:spcAft>
            <a:buChar char="•"/>
          </a:pPr>
          <a:r>
            <a:rPr lang="en-AU" sz="2200" b="0" kern="1200" dirty="0">
              <a:solidFill>
                <a:prstClr val="black"/>
              </a:solidFill>
              <a:latin typeface="Calibri"/>
              <a:ea typeface="+mn-ea"/>
              <a:cs typeface="+mn-cs"/>
            </a:rPr>
            <a:t>A disability</a:t>
          </a:r>
        </a:p>
        <a:p>
          <a:pPr marL="228600" lvl="1" indent="-228600" algn="l" defTabSz="977900">
            <a:lnSpc>
              <a:spcPct val="90000"/>
            </a:lnSpc>
            <a:spcBef>
              <a:spcPct val="0"/>
            </a:spcBef>
            <a:spcAft>
              <a:spcPct val="15000"/>
            </a:spcAft>
            <a:buChar char="•"/>
          </a:pPr>
          <a:r>
            <a:rPr lang="en-AU" sz="2200" b="0" kern="1200" dirty="0">
              <a:solidFill>
                <a:prstClr val="black"/>
              </a:solidFill>
              <a:latin typeface="Calibri"/>
              <a:ea typeface="+mn-ea"/>
              <a:cs typeface="+mn-cs"/>
            </a:rPr>
            <a:t>Cognitive impairment e.g. Dementia</a:t>
          </a:r>
        </a:p>
        <a:p>
          <a:pPr marL="228600" lvl="1" indent="-228600" algn="l" defTabSz="977900">
            <a:lnSpc>
              <a:spcPct val="90000"/>
            </a:lnSpc>
            <a:spcBef>
              <a:spcPct val="0"/>
            </a:spcBef>
            <a:spcAft>
              <a:spcPct val="15000"/>
            </a:spcAft>
            <a:buChar char="•"/>
          </a:pPr>
          <a:r>
            <a:rPr lang="en-AU" sz="2200" b="0" kern="1200" dirty="0">
              <a:solidFill>
                <a:prstClr val="black"/>
              </a:solidFill>
              <a:latin typeface="Calibri"/>
              <a:ea typeface="+mn-ea"/>
              <a:cs typeface="+mn-cs"/>
            </a:rPr>
            <a:t>Relationship problems/breakdown</a:t>
          </a:r>
        </a:p>
      </dsp:txBody>
      <dsp:txXfrm>
        <a:off x="547246" y="3390936"/>
        <a:ext cx="4818918" cy="33839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22047-324E-4189-B9D4-3B66D41B5A2A}">
      <dsp:nvSpPr>
        <dsp:cNvPr id="0" name=""/>
        <dsp:cNvSpPr/>
      </dsp:nvSpPr>
      <dsp:spPr>
        <a:xfrm>
          <a:off x="0" y="752"/>
          <a:ext cx="791355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5C7669-3F4F-44CC-8ABA-18929133EFFF}">
      <dsp:nvSpPr>
        <dsp:cNvPr id="0" name=""/>
        <dsp:cNvSpPr/>
      </dsp:nvSpPr>
      <dsp:spPr>
        <a:xfrm>
          <a:off x="0" y="752"/>
          <a:ext cx="7913551" cy="88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solidFill>
                <a:schemeClr val="accent1"/>
              </a:solidFill>
            </a:rPr>
            <a:t>Direct disclosure</a:t>
          </a:r>
        </a:p>
      </dsp:txBody>
      <dsp:txXfrm>
        <a:off x="0" y="752"/>
        <a:ext cx="7913551" cy="880450"/>
      </dsp:txXfrm>
    </dsp:sp>
    <dsp:sp modelId="{FEA47258-A00F-453E-88BF-65309499720E}">
      <dsp:nvSpPr>
        <dsp:cNvPr id="0" name=""/>
        <dsp:cNvSpPr/>
      </dsp:nvSpPr>
      <dsp:spPr>
        <a:xfrm>
          <a:off x="0" y="881202"/>
          <a:ext cx="791355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BC91C-A857-41DE-9520-597ACC9DA034}">
      <dsp:nvSpPr>
        <dsp:cNvPr id="0" name=""/>
        <dsp:cNvSpPr/>
      </dsp:nvSpPr>
      <dsp:spPr>
        <a:xfrm>
          <a:off x="0" y="881202"/>
          <a:ext cx="7913551" cy="88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263525" algn="l" defTabSz="1466850">
            <a:lnSpc>
              <a:spcPct val="90000"/>
            </a:lnSpc>
            <a:spcBef>
              <a:spcPct val="0"/>
            </a:spcBef>
            <a:spcAft>
              <a:spcPct val="35000"/>
            </a:spcAft>
            <a:buNone/>
          </a:pPr>
          <a:r>
            <a:rPr lang="en-US" sz="3300" kern="1200" dirty="0"/>
            <a:t>Telling someone exactly what happened</a:t>
          </a:r>
        </a:p>
      </dsp:txBody>
      <dsp:txXfrm>
        <a:off x="0" y="881202"/>
        <a:ext cx="7913551" cy="880450"/>
      </dsp:txXfrm>
    </dsp:sp>
    <dsp:sp modelId="{015C89EA-DD92-4C58-850F-F85047D7FEB1}">
      <dsp:nvSpPr>
        <dsp:cNvPr id="0" name=""/>
        <dsp:cNvSpPr/>
      </dsp:nvSpPr>
      <dsp:spPr>
        <a:xfrm>
          <a:off x="0" y="1761653"/>
          <a:ext cx="791355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EBC84-F3F4-4949-8820-4DC3FD2BFF34}">
      <dsp:nvSpPr>
        <dsp:cNvPr id="0" name=""/>
        <dsp:cNvSpPr/>
      </dsp:nvSpPr>
      <dsp:spPr>
        <a:xfrm>
          <a:off x="0" y="1761653"/>
          <a:ext cx="7913551" cy="88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solidFill>
                <a:schemeClr val="accent1"/>
              </a:solidFill>
            </a:rPr>
            <a:t>Indirect disclosure</a:t>
          </a:r>
        </a:p>
      </dsp:txBody>
      <dsp:txXfrm>
        <a:off x="0" y="1761653"/>
        <a:ext cx="7913551" cy="880450"/>
      </dsp:txXfrm>
    </dsp:sp>
    <dsp:sp modelId="{4C13E115-A84F-46D4-8597-2B4C6582AFC1}">
      <dsp:nvSpPr>
        <dsp:cNvPr id="0" name=""/>
        <dsp:cNvSpPr/>
      </dsp:nvSpPr>
      <dsp:spPr>
        <a:xfrm>
          <a:off x="0" y="2642103"/>
          <a:ext cx="791355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19FF97-555E-4563-8EFF-3A5A291034EE}">
      <dsp:nvSpPr>
        <dsp:cNvPr id="0" name=""/>
        <dsp:cNvSpPr/>
      </dsp:nvSpPr>
      <dsp:spPr>
        <a:xfrm>
          <a:off x="0" y="2642103"/>
          <a:ext cx="7913551" cy="88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263525" algn="l" defTabSz="1466850">
            <a:lnSpc>
              <a:spcPct val="90000"/>
            </a:lnSpc>
            <a:spcBef>
              <a:spcPct val="0"/>
            </a:spcBef>
            <a:spcAft>
              <a:spcPct val="35000"/>
            </a:spcAft>
            <a:buNone/>
          </a:pPr>
          <a:r>
            <a:rPr lang="en-US" sz="3300" kern="1200" dirty="0"/>
            <a:t>Ambiguous/vague comments to alert</a:t>
          </a:r>
        </a:p>
      </dsp:txBody>
      <dsp:txXfrm>
        <a:off x="0" y="2642103"/>
        <a:ext cx="7913551" cy="880450"/>
      </dsp:txXfrm>
    </dsp:sp>
    <dsp:sp modelId="{BB72969A-1EDB-43BC-8B9D-3F616F6BC8C6}">
      <dsp:nvSpPr>
        <dsp:cNvPr id="0" name=""/>
        <dsp:cNvSpPr/>
      </dsp:nvSpPr>
      <dsp:spPr>
        <a:xfrm>
          <a:off x="0" y="3522553"/>
          <a:ext cx="791355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AF7326-0903-45B4-AEEE-EF0392752019}">
      <dsp:nvSpPr>
        <dsp:cNvPr id="0" name=""/>
        <dsp:cNvSpPr/>
      </dsp:nvSpPr>
      <dsp:spPr>
        <a:xfrm>
          <a:off x="0" y="3522553"/>
          <a:ext cx="7913551" cy="88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263525" algn="l" defTabSz="1466850">
            <a:lnSpc>
              <a:spcPct val="90000"/>
            </a:lnSpc>
            <a:spcBef>
              <a:spcPct val="0"/>
            </a:spcBef>
            <a:spcAft>
              <a:spcPct val="35000"/>
            </a:spcAft>
            <a:buNone/>
          </a:pPr>
          <a:r>
            <a:rPr lang="en-US" sz="3300" kern="1200" dirty="0"/>
            <a:t>Giving some detail but not the full version</a:t>
          </a:r>
        </a:p>
      </dsp:txBody>
      <dsp:txXfrm>
        <a:off x="0" y="3522553"/>
        <a:ext cx="7913551" cy="880450"/>
      </dsp:txXfrm>
    </dsp:sp>
    <dsp:sp modelId="{062C28E6-67EB-4EF9-824E-67D2B7B1F7D4}">
      <dsp:nvSpPr>
        <dsp:cNvPr id="0" name=""/>
        <dsp:cNvSpPr/>
      </dsp:nvSpPr>
      <dsp:spPr>
        <a:xfrm>
          <a:off x="0" y="4403003"/>
          <a:ext cx="791355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C5430-1CC8-4986-BD08-37A77A5F9B86}">
      <dsp:nvSpPr>
        <dsp:cNvPr id="0" name=""/>
        <dsp:cNvSpPr/>
      </dsp:nvSpPr>
      <dsp:spPr>
        <a:xfrm>
          <a:off x="0" y="4403003"/>
          <a:ext cx="7913551" cy="88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263525" algn="l" defTabSz="1466850">
            <a:lnSpc>
              <a:spcPct val="90000"/>
            </a:lnSpc>
            <a:spcBef>
              <a:spcPct val="0"/>
            </a:spcBef>
            <a:spcAft>
              <a:spcPct val="35000"/>
            </a:spcAft>
            <a:buNone/>
          </a:pPr>
          <a:r>
            <a:rPr lang="en-US" sz="3300" kern="1200" dirty="0"/>
            <a:t>In writing (diary, texts, social media)</a:t>
          </a:r>
        </a:p>
      </dsp:txBody>
      <dsp:txXfrm>
        <a:off x="0" y="4403003"/>
        <a:ext cx="7913551" cy="880450"/>
      </dsp:txXfrm>
    </dsp:sp>
    <dsp:sp modelId="{87058354-6B82-4535-85E4-B0BA8BDA7368}">
      <dsp:nvSpPr>
        <dsp:cNvPr id="0" name=""/>
        <dsp:cNvSpPr/>
      </dsp:nvSpPr>
      <dsp:spPr>
        <a:xfrm>
          <a:off x="0" y="5283454"/>
          <a:ext cx="791355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383D2-2D56-4A5F-B16C-BEA381840D2B}">
      <dsp:nvSpPr>
        <dsp:cNvPr id="0" name=""/>
        <dsp:cNvSpPr/>
      </dsp:nvSpPr>
      <dsp:spPr>
        <a:xfrm>
          <a:off x="0" y="5283454"/>
          <a:ext cx="7913551" cy="88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263525" algn="l" defTabSz="1466850">
            <a:lnSpc>
              <a:spcPct val="90000"/>
            </a:lnSpc>
            <a:spcBef>
              <a:spcPct val="0"/>
            </a:spcBef>
            <a:spcAft>
              <a:spcPct val="35000"/>
            </a:spcAft>
            <a:buNone/>
          </a:pPr>
          <a:r>
            <a:rPr lang="en-US" sz="3300" kern="1200" dirty="0"/>
            <a:t>Drawings (particularly very young children)</a:t>
          </a:r>
        </a:p>
      </dsp:txBody>
      <dsp:txXfrm>
        <a:off x="0" y="5283454"/>
        <a:ext cx="7913551" cy="8804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929C3-7640-42CE-B310-DC733DB901DE}">
      <dsp:nvSpPr>
        <dsp:cNvPr id="0" name=""/>
        <dsp:cNvSpPr/>
      </dsp:nvSpPr>
      <dsp:spPr>
        <a:xfrm>
          <a:off x="0" y="182"/>
          <a:ext cx="70916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8146D-829A-4790-BE2C-EDD3E0E88D43}">
      <dsp:nvSpPr>
        <dsp:cNvPr id="0" name=""/>
        <dsp:cNvSpPr/>
      </dsp:nvSpPr>
      <dsp:spPr>
        <a:xfrm>
          <a:off x="0" y="182"/>
          <a:ext cx="7091614" cy="65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Unsure how to share</a:t>
          </a:r>
        </a:p>
      </dsp:txBody>
      <dsp:txXfrm>
        <a:off x="0" y="182"/>
        <a:ext cx="7091614" cy="651508"/>
      </dsp:txXfrm>
    </dsp:sp>
    <dsp:sp modelId="{2FFC0000-F897-4F99-9FF8-9A4038D61080}">
      <dsp:nvSpPr>
        <dsp:cNvPr id="0" name=""/>
        <dsp:cNvSpPr/>
      </dsp:nvSpPr>
      <dsp:spPr>
        <a:xfrm>
          <a:off x="0" y="651690"/>
          <a:ext cx="70916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4BF2A-A8DB-4C2F-80C2-651A3F19305A}">
      <dsp:nvSpPr>
        <dsp:cNvPr id="0" name=""/>
        <dsp:cNvSpPr/>
      </dsp:nvSpPr>
      <dsp:spPr>
        <a:xfrm>
          <a:off x="0" y="651690"/>
          <a:ext cx="7091614" cy="104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Not confident disclosure will be taken seriously</a:t>
          </a:r>
        </a:p>
      </dsp:txBody>
      <dsp:txXfrm>
        <a:off x="0" y="651690"/>
        <a:ext cx="7091614" cy="1048293"/>
      </dsp:txXfrm>
    </dsp:sp>
    <dsp:sp modelId="{827DA043-1B45-40D7-AA1E-12656BDEBB23}">
      <dsp:nvSpPr>
        <dsp:cNvPr id="0" name=""/>
        <dsp:cNvSpPr/>
      </dsp:nvSpPr>
      <dsp:spPr>
        <a:xfrm>
          <a:off x="0" y="1699984"/>
          <a:ext cx="70916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4C298-33F1-48F9-AED2-9A7632C8F419}">
      <dsp:nvSpPr>
        <dsp:cNvPr id="0" name=""/>
        <dsp:cNvSpPr/>
      </dsp:nvSpPr>
      <dsp:spPr>
        <a:xfrm>
          <a:off x="0" y="1699984"/>
          <a:ext cx="7091614" cy="84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Fear of consequences</a:t>
          </a:r>
        </a:p>
      </dsp:txBody>
      <dsp:txXfrm>
        <a:off x="0" y="1699984"/>
        <a:ext cx="7091614" cy="848583"/>
      </dsp:txXfrm>
    </dsp:sp>
    <dsp:sp modelId="{BDE30A74-6C31-4A4D-ADCA-4C5BE405C5A2}">
      <dsp:nvSpPr>
        <dsp:cNvPr id="0" name=""/>
        <dsp:cNvSpPr/>
      </dsp:nvSpPr>
      <dsp:spPr>
        <a:xfrm>
          <a:off x="0" y="2548567"/>
          <a:ext cx="70916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493B1-4D3E-4FF6-801D-45E49C6CFB54}">
      <dsp:nvSpPr>
        <dsp:cNvPr id="0" name=""/>
        <dsp:cNvSpPr/>
      </dsp:nvSpPr>
      <dsp:spPr>
        <a:xfrm>
          <a:off x="0" y="2548567"/>
          <a:ext cx="7091614" cy="1105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May feel conflicted or embarrassed</a:t>
          </a:r>
        </a:p>
      </dsp:txBody>
      <dsp:txXfrm>
        <a:off x="0" y="2548567"/>
        <a:ext cx="7091614" cy="1105188"/>
      </dsp:txXfrm>
    </dsp:sp>
    <dsp:sp modelId="{6AA405C1-644B-4498-979E-3306576D3502}">
      <dsp:nvSpPr>
        <dsp:cNvPr id="0" name=""/>
        <dsp:cNvSpPr/>
      </dsp:nvSpPr>
      <dsp:spPr>
        <a:xfrm>
          <a:off x="0" y="3653756"/>
          <a:ext cx="70916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E79A8D-86BD-4E9A-B467-70E0EA5B7DC6}">
      <dsp:nvSpPr>
        <dsp:cNvPr id="0" name=""/>
        <dsp:cNvSpPr/>
      </dsp:nvSpPr>
      <dsp:spPr>
        <a:xfrm>
          <a:off x="0" y="3653756"/>
          <a:ext cx="7091614" cy="1981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W</a:t>
          </a:r>
          <a:r>
            <a:rPr lang="en-AU" sz="3200" kern="1200" dirty="0"/>
            <a:t>hen children do speak out, it is often many years after the abuse has taken place</a:t>
          </a:r>
          <a:endParaRPr lang="en-US" sz="3200" kern="1200" dirty="0"/>
        </a:p>
      </dsp:txBody>
      <dsp:txXfrm>
        <a:off x="0" y="3653756"/>
        <a:ext cx="7091614" cy="198105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312" tIns="45656" rIns="91312" bIns="45656" rtlCol="0"/>
          <a:lstStyle>
            <a:lvl1pPr algn="l">
              <a:defRPr sz="1200"/>
            </a:lvl1pPr>
          </a:lstStyle>
          <a:p>
            <a:r>
              <a:rPr lang="en-US" sz="1000" b="1" dirty="0">
                <a:latin typeface="Calibri" panose="020F0502020204030204" pitchFamily="34" charset="0"/>
              </a:rPr>
              <a:t>Catholic Diocese of Cairns</a:t>
            </a:r>
          </a:p>
          <a:p>
            <a:r>
              <a:rPr lang="en-US" sz="1000" b="1" dirty="0">
                <a:latin typeface="Calibri" panose="020F0502020204030204" pitchFamily="34" charset="0"/>
              </a:rPr>
              <a:t>Safeguarding Induction</a:t>
            </a:r>
          </a:p>
        </p:txBody>
      </p:sp>
      <p:sp>
        <p:nvSpPr>
          <p:cNvPr id="3" name="Date Placeholder 2"/>
          <p:cNvSpPr>
            <a:spLocks noGrp="1"/>
          </p:cNvSpPr>
          <p:nvPr>
            <p:ph type="dt" sz="quarter" idx="1"/>
          </p:nvPr>
        </p:nvSpPr>
        <p:spPr>
          <a:xfrm>
            <a:off x="3504644" y="0"/>
            <a:ext cx="3291459" cy="498056"/>
          </a:xfrm>
          <a:prstGeom prst="rect">
            <a:avLst/>
          </a:prstGeom>
        </p:spPr>
        <p:txBody>
          <a:bodyPr vert="horz" lIns="91312" tIns="45656" rIns="91312" bIns="45656" rtlCol="0"/>
          <a:lstStyle>
            <a:lvl1pPr algn="r">
              <a:defRPr sz="1200"/>
            </a:lvl1pPr>
          </a:lstStyle>
          <a:p>
            <a:r>
              <a:rPr lang="en-AU" b="1">
                <a:latin typeface="Calibri" panose="020F0502020204030204" pitchFamily="34" charset="0"/>
              </a:rPr>
              <a:t>11-Jul-23</a:t>
            </a:r>
            <a:endParaRPr lang="en-US" b="1" dirty="0">
              <a:latin typeface="Calibri" panose="020F0502020204030204" pitchFamily="34" charset="0"/>
            </a:endParaRPr>
          </a:p>
        </p:txBody>
      </p:sp>
      <p:sp>
        <p:nvSpPr>
          <p:cNvPr id="4" name="Footer Placeholder 3"/>
          <p:cNvSpPr>
            <a:spLocks noGrp="1"/>
          </p:cNvSpPr>
          <p:nvPr>
            <p:ph type="ftr" sz="quarter" idx="2"/>
          </p:nvPr>
        </p:nvSpPr>
        <p:spPr>
          <a:xfrm>
            <a:off x="1" y="9428584"/>
            <a:ext cx="2945659" cy="498055"/>
          </a:xfrm>
          <a:prstGeom prst="rect">
            <a:avLst/>
          </a:prstGeom>
        </p:spPr>
        <p:txBody>
          <a:bodyPr vert="horz" lIns="91312" tIns="45656" rIns="91312" bIns="45656" rtlCol="0" anchor="b"/>
          <a:lstStyle>
            <a:lvl1pPr algn="l">
              <a:defRPr sz="1200"/>
            </a:lvl1pPr>
          </a:lstStyle>
          <a:p>
            <a:r>
              <a:rPr lang="en-US" sz="1000" b="1" dirty="0">
                <a:latin typeface="Calibri" panose="020F0502020204030204" pitchFamily="34" charset="0"/>
              </a:rPr>
              <a:t>Confidential</a:t>
            </a: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312" tIns="45656" rIns="91312" bIns="45656" rtlCol="0" anchor="b"/>
          <a:lstStyle>
            <a:lvl1pPr algn="r">
              <a:defRPr sz="1200"/>
            </a:lvl1pPr>
          </a:lstStyle>
          <a:p>
            <a:fld id="{597A6A1F-7A3C-4CDF-853C-90852780B471}" type="slidenum">
              <a:rPr lang="en-US" sz="1000"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288147081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312" tIns="45656" rIns="91312" bIns="45656" rtlCol="0"/>
          <a:lstStyle>
            <a:lvl1pPr algn="l">
              <a:defRPr sz="1050"/>
            </a:lvl1pPr>
          </a:lstStyle>
          <a:p>
            <a:r>
              <a:rPr lang="en-US" b="1" dirty="0"/>
              <a:t>Catholic Diocese of Cairns</a:t>
            </a:r>
          </a:p>
          <a:p>
            <a:r>
              <a:rPr lang="en-US" sz="1000" b="1" dirty="0"/>
              <a:t>Safeguarding Induction</a:t>
            </a:r>
          </a:p>
          <a:p>
            <a:endParaRPr lang="en-AU" dirty="0"/>
          </a:p>
        </p:txBody>
      </p:sp>
      <p:sp>
        <p:nvSpPr>
          <p:cNvPr id="3" name="Date Placeholder 2"/>
          <p:cNvSpPr>
            <a:spLocks noGrp="1"/>
          </p:cNvSpPr>
          <p:nvPr>
            <p:ph type="dt" idx="1"/>
          </p:nvPr>
        </p:nvSpPr>
        <p:spPr>
          <a:xfrm>
            <a:off x="3850443" y="0"/>
            <a:ext cx="2945659" cy="496332"/>
          </a:xfrm>
          <a:prstGeom prst="rect">
            <a:avLst/>
          </a:prstGeom>
        </p:spPr>
        <p:txBody>
          <a:bodyPr vert="horz" lIns="91312" tIns="45656" rIns="91312" bIns="45656" rtlCol="0"/>
          <a:lstStyle>
            <a:lvl1pPr algn="r">
              <a:defRPr sz="1200"/>
            </a:lvl1pPr>
          </a:lstStyle>
          <a:p>
            <a:r>
              <a:rPr lang="en-AU"/>
              <a:t>11-Jul-23</a:t>
            </a:r>
          </a:p>
        </p:txBody>
      </p:sp>
      <p:sp>
        <p:nvSpPr>
          <p:cNvPr id="4" name="Slide Image Placeholder 3"/>
          <p:cNvSpPr>
            <a:spLocks noGrp="1" noRot="1" noChangeAspect="1"/>
          </p:cNvSpPr>
          <p:nvPr>
            <p:ph type="sldImg" idx="2"/>
          </p:nvPr>
        </p:nvSpPr>
        <p:spPr>
          <a:xfrm>
            <a:off x="92075" y="744538"/>
            <a:ext cx="6613525" cy="3721100"/>
          </a:xfrm>
          <a:prstGeom prst="rect">
            <a:avLst/>
          </a:prstGeom>
          <a:noFill/>
          <a:ln w="12700">
            <a:solidFill>
              <a:prstClr val="black"/>
            </a:solidFill>
          </a:ln>
        </p:spPr>
        <p:txBody>
          <a:bodyPr vert="horz" lIns="91312" tIns="45656" rIns="91312" bIns="45656"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312" tIns="45656" rIns="91312" bIns="456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28584"/>
            <a:ext cx="2945659" cy="496332"/>
          </a:xfrm>
          <a:prstGeom prst="rect">
            <a:avLst/>
          </a:prstGeom>
        </p:spPr>
        <p:txBody>
          <a:bodyPr vert="horz" lIns="91312" tIns="45656" rIns="91312" bIns="45656" rtlCol="0" anchor="b"/>
          <a:lstStyle>
            <a:lvl1pPr algn="l">
              <a:defRPr sz="1000"/>
            </a:lvl1pPr>
          </a:lstStyle>
          <a:p>
            <a:r>
              <a:rPr lang="en-AU" dirty="0"/>
              <a:t>Confidential</a:t>
            </a:r>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312" tIns="45656" rIns="91312" bIns="45656" rtlCol="0" anchor="b"/>
          <a:lstStyle>
            <a:lvl1pPr algn="r">
              <a:defRPr sz="1050"/>
            </a:lvl1pPr>
          </a:lstStyle>
          <a:p>
            <a:fld id="{7E5A801D-EDCF-4885-B429-BEF8C09A52F0}" type="slidenum">
              <a:rPr lang="en-AU" smtClean="0"/>
              <a:pPr/>
              <a:t>‹#›</a:t>
            </a:fld>
            <a:endParaRPr lang="en-AU" dirty="0"/>
          </a:p>
        </p:txBody>
      </p:sp>
    </p:spTree>
    <p:extLst>
      <p:ext uri="{BB962C8B-B14F-4D97-AF65-F5344CB8AC3E}">
        <p14:creationId xmlns:p14="http://schemas.microsoft.com/office/powerpoint/2010/main" val="1657522145"/>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qld.gov.au/law/crime-and-police/types-of-crime/sexual-offences-against-children/failure-to-report"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qld.gov.au/law/crime-and-police/types-of-crime/sexual-offences-against-children/failure-to-protect"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342BF708-C33D-4B86-9F7F-0903ADFB0264}"/>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9C344E80-3392-4508-8FE4-30E81F982E85}"/>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FBAB2839-46FB-49EB-BFBC-AD7B9599DE77}"/>
              </a:ext>
            </a:extLst>
          </p:cNvPr>
          <p:cNvSpPr>
            <a:spLocks noGrp="1"/>
          </p:cNvSpPr>
          <p:nvPr>
            <p:ph type="sldNum" sz="quarter" idx="5"/>
          </p:nvPr>
        </p:nvSpPr>
        <p:spPr/>
        <p:txBody>
          <a:bodyPr/>
          <a:lstStyle/>
          <a:p>
            <a:fld id="{7E5A801D-EDCF-4885-B429-BEF8C09A52F0}" type="slidenum">
              <a:rPr lang="en-AU" smtClean="0"/>
              <a:pPr/>
              <a:t>1</a:t>
            </a:fld>
            <a:endParaRPr lang="en-AU" dirty="0"/>
          </a:p>
        </p:txBody>
      </p:sp>
      <p:sp>
        <p:nvSpPr>
          <p:cNvPr id="7" name="Header Placeholder 6">
            <a:extLst>
              <a:ext uri="{FF2B5EF4-FFF2-40B4-BE49-F238E27FC236}">
                <a16:creationId xmlns:a16="http://schemas.microsoft.com/office/drawing/2014/main" id="{ED018471-2056-40E5-8813-101D03C29A8E}"/>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297754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Protocol is part of a comprehensive approach to Safeguarding across catholic church authorities in Australia supporting the 10 National Catholic Safeguarding Standards.</a:t>
            </a:r>
          </a:p>
          <a:p>
            <a:endParaRPr lang="en-US" dirty="0"/>
          </a:p>
          <a:p>
            <a:r>
              <a:rPr lang="en-US" dirty="0"/>
              <a:t>The Protocol does not cover forms of professional misconduct or unprofessional behavior that fall outside of the scope of child abuse.</a:t>
            </a:r>
          </a:p>
          <a:p>
            <a:endParaRPr lang="en-US" dirty="0"/>
          </a:p>
        </p:txBody>
      </p:sp>
      <p:sp>
        <p:nvSpPr>
          <p:cNvPr id="4" name="Date Placeholder 3">
            <a:extLst>
              <a:ext uri="{FF2B5EF4-FFF2-40B4-BE49-F238E27FC236}">
                <a16:creationId xmlns:a16="http://schemas.microsoft.com/office/drawing/2014/main" id="{DF0A9B3A-16F5-4CA6-BC41-785FC431EBF3}"/>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9C43CCDB-0FA0-4FD8-8831-10D263A20124}"/>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29DB1D51-BC16-463A-AA66-C7313AE1EB3B}"/>
              </a:ext>
            </a:extLst>
          </p:cNvPr>
          <p:cNvSpPr>
            <a:spLocks noGrp="1"/>
          </p:cNvSpPr>
          <p:nvPr>
            <p:ph type="sldNum" sz="quarter" idx="5"/>
          </p:nvPr>
        </p:nvSpPr>
        <p:spPr/>
        <p:txBody>
          <a:bodyPr/>
          <a:lstStyle/>
          <a:p>
            <a:fld id="{7E5A801D-EDCF-4885-B429-BEF8C09A52F0}" type="slidenum">
              <a:rPr lang="en-AU" smtClean="0"/>
              <a:pPr/>
              <a:t>10</a:t>
            </a:fld>
            <a:endParaRPr lang="en-AU" dirty="0"/>
          </a:p>
        </p:txBody>
      </p:sp>
      <p:sp>
        <p:nvSpPr>
          <p:cNvPr id="7" name="Header Placeholder 6">
            <a:extLst>
              <a:ext uri="{FF2B5EF4-FFF2-40B4-BE49-F238E27FC236}">
                <a16:creationId xmlns:a16="http://schemas.microsoft.com/office/drawing/2014/main" id="{BCDFEE84-AA39-489E-9086-A538D63534E4}"/>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559898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10A90081-4D89-451D-8C53-6E5B8142B0A4}"/>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1F82994B-234D-4B7F-B217-4B40D9E224A0}"/>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E4D3B767-A78E-40EB-B3C9-98E729B1570A}"/>
              </a:ext>
            </a:extLst>
          </p:cNvPr>
          <p:cNvSpPr>
            <a:spLocks noGrp="1"/>
          </p:cNvSpPr>
          <p:nvPr>
            <p:ph type="sldNum" sz="quarter" idx="5"/>
          </p:nvPr>
        </p:nvSpPr>
        <p:spPr/>
        <p:txBody>
          <a:bodyPr/>
          <a:lstStyle/>
          <a:p>
            <a:fld id="{7E5A801D-EDCF-4885-B429-BEF8C09A52F0}" type="slidenum">
              <a:rPr lang="en-AU" smtClean="0"/>
              <a:pPr/>
              <a:t>11</a:t>
            </a:fld>
            <a:endParaRPr lang="en-AU" dirty="0"/>
          </a:p>
        </p:txBody>
      </p:sp>
      <p:sp>
        <p:nvSpPr>
          <p:cNvPr id="7" name="Header Placeholder 6">
            <a:extLst>
              <a:ext uri="{FF2B5EF4-FFF2-40B4-BE49-F238E27FC236}">
                <a16:creationId xmlns:a16="http://schemas.microsoft.com/office/drawing/2014/main" id="{41B37A6C-F6A2-4432-8AD0-5A394638DFC0}"/>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336142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B44B86B0-9F54-48E3-B750-DCCB2A82FDE4}"/>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D8EA2314-F485-434B-A32A-0C04F69D4CF8}"/>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6487F966-4612-464C-8B32-94F476FC44B7}"/>
              </a:ext>
            </a:extLst>
          </p:cNvPr>
          <p:cNvSpPr>
            <a:spLocks noGrp="1"/>
          </p:cNvSpPr>
          <p:nvPr>
            <p:ph type="sldNum" sz="quarter" idx="5"/>
          </p:nvPr>
        </p:nvSpPr>
        <p:spPr/>
        <p:txBody>
          <a:bodyPr/>
          <a:lstStyle/>
          <a:p>
            <a:fld id="{7E5A801D-EDCF-4885-B429-BEF8C09A52F0}" type="slidenum">
              <a:rPr lang="en-AU" smtClean="0"/>
              <a:pPr/>
              <a:t>12</a:t>
            </a:fld>
            <a:endParaRPr lang="en-AU" dirty="0"/>
          </a:p>
        </p:txBody>
      </p:sp>
      <p:sp>
        <p:nvSpPr>
          <p:cNvPr id="7" name="Header Placeholder 6">
            <a:extLst>
              <a:ext uri="{FF2B5EF4-FFF2-40B4-BE49-F238E27FC236}">
                <a16:creationId xmlns:a16="http://schemas.microsoft.com/office/drawing/2014/main" id="{749C2B98-3543-4AF3-8508-5A7180105E02}"/>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3528979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well-regarded practice in activities involving children or adults-at-risk is the application of the "Two Adults" Rule. This means that wherever practicable at least two adults should be present at all times during any parish/agency program, event or ministry involving children or adults-at-risk.</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essence, this practice serves to keep not only children and the vulnerable safe but also those serving them.</a:t>
            </a:r>
            <a:endParaRPr lang="en-AU" sz="1200" dirty="0"/>
          </a:p>
          <a:p>
            <a:endParaRPr lang="en-AU" dirty="0"/>
          </a:p>
        </p:txBody>
      </p:sp>
      <p:sp>
        <p:nvSpPr>
          <p:cNvPr id="4" name="Date Placeholder 3">
            <a:extLst>
              <a:ext uri="{FF2B5EF4-FFF2-40B4-BE49-F238E27FC236}">
                <a16:creationId xmlns:a16="http://schemas.microsoft.com/office/drawing/2014/main" id="{3170CC7C-A888-4F6F-851F-01D9638BA78D}"/>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86108AD7-EDF2-4BF3-AF10-0559F9BF9605}"/>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09BBC5D8-2D26-41CB-B451-73BDD82761A3}"/>
              </a:ext>
            </a:extLst>
          </p:cNvPr>
          <p:cNvSpPr>
            <a:spLocks noGrp="1"/>
          </p:cNvSpPr>
          <p:nvPr>
            <p:ph type="sldNum" sz="quarter" idx="5"/>
          </p:nvPr>
        </p:nvSpPr>
        <p:spPr/>
        <p:txBody>
          <a:bodyPr/>
          <a:lstStyle/>
          <a:p>
            <a:fld id="{7E5A801D-EDCF-4885-B429-BEF8C09A52F0}" type="slidenum">
              <a:rPr lang="en-AU" smtClean="0"/>
              <a:pPr/>
              <a:t>13</a:t>
            </a:fld>
            <a:endParaRPr lang="en-AU" dirty="0"/>
          </a:p>
        </p:txBody>
      </p:sp>
      <p:sp>
        <p:nvSpPr>
          <p:cNvPr id="7" name="Header Placeholder 6">
            <a:extLst>
              <a:ext uri="{FF2B5EF4-FFF2-40B4-BE49-F238E27FC236}">
                <a16:creationId xmlns:a16="http://schemas.microsoft.com/office/drawing/2014/main" id="{0F766633-5FC7-43DF-B5F7-FAA65E2BF143}"/>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414167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0DCD6881-31E0-45A4-8D61-05A2D9D9E966}"/>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ADAF3BB3-91A8-45AB-95C1-E741804EDEF3}"/>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5DBD0DD2-EB36-415B-94A6-EBCA3006B5B4}"/>
              </a:ext>
            </a:extLst>
          </p:cNvPr>
          <p:cNvSpPr>
            <a:spLocks noGrp="1"/>
          </p:cNvSpPr>
          <p:nvPr>
            <p:ph type="sldNum" sz="quarter" idx="5"/>
          </p:nvPr>
        </p:nvSpPr>
        <p:spPr/>
        <p:txBody>
          <a:bodyPr/>
          <a:lstStyle/>
          <a:p>
            <a:fld id="{7E5A801D-EDCF-4885-B429-BEF8C09A52F0}" type="slidenum">
              <a:rPr lang="en-AU" smtClean="0"/>
              <a:pPr/>
              <a:t>14</a:t>
            </a:fld>
            <a:endParaRPr lang="en-AU" dirty="0"/>
          </a:p>
        </p:txBody>
      </p:sp>
      <p:sp>
        <p:nvSpPr>
          <p:cNvPr id="7" name="Header Placeholder 6">
            <a:extLst>
              <a:ext uri="{FF2B5EF4-FFF2-40B4-BE49-F238E27FC236}">
                <a16:creationId xmlns:a16="http://schemas.microsoft.com/office/drawing/2014/main" id="{1A608633-5038-41B2-99FD-FC716647A737}"/>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800045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important</a:t>
            </a:r>
            <a:r>
              <a:rPr lang="en-US" baseline="0" dirty="0"/>
              <a:t> rights afforded to children under the United Nations Convention include:</a:t>
            </a:r>
          </a:p>
          <a:p>
            <a:endParaRPr lang="en-US" baseline="0" dirty="0"/>
          </a:p>
          <a:p>
            <a:r>
              <a:rPr lang="en-US" baseline="0" dirty="0"/>
              <a:t>The right to protection from abuse and neglect.</a:t>
            </a:r>
          </a:p>
          <a:p>
            <a:r>
              <a:rPr lang="en-US" baseline="0" dirty="0"/>
              <a:t>The right to protection from sexual abuse.</a:t>
            </a:r>
          </a:p>
          <a:p>
            <a:r>
              <a:rPr lang="en-US" baseline="0" dirty="0"/>
              <a:t>The right to privacy.</a:t>
            </a:r>
          </a:p>
          <a:p>
            <a:r>
              <a:rPr lang="en-US" baseline="0" dirty="0"/>
              <a:t>To have their best interests promoted within </a:t>
            </a:r>
            <a:r>
              <a:rPr lang="en-US" baseline="0" dirty="0" err="1"/>
              <a:t>organisations</a:t>
            </a:r>
            <a:r>
              <a:rPr lang="en-US" baseline="0" dirty="0"/>
              <a:t>.</a:t>
            </a:r>
          </a:p>
          <a:p>
            <a:r>
              <a:rPr lang="en-US" baseline="0" dirty="0"/>
              <a:t>To hold personal beliefs.</a:t>
            </a:r>
          </a:p>
          <a:p>
            <a:r>
              <a:rPr lang="en-US" baseline="0" dirty="0"/>
              <a:t>To be consulted on important decisions that affect them.</a:t>
            </a:r>
          </a:p>
          <a:p>
            <a:r>
              <a:rPr lang="en-US" dirty="0"/>
              <a:t>To practice their own religion.</a:t>
            </a:r>
          </a:p>
          <a:p>
            <a:r>
              <a:rPr lang="en-US" dirty="0"/>
              <a:t>Special</a:t>
            </a:r>
            <a:r>
              <a:rPr lang="en-US" baseline="0" dirty="0"/>
              <a:t> care and support for the disabled.</a:t>
            </a:r>
            <a:endParaRPr lang="en-US" dirty="0"/>
          </a:p>
        </p:txBody>
      </p:sp>
      <p:sp>
        <p:nvSpPr>
          <p:cNvPr id="4" name="Date Placeholder 3">
            <a:extLst>
              <a:ext uri="{FF2B5EF4-FFF2-40B4-BE49-F238E27FC236}">
                <a16:creationId xmlns:a16="http://schemas.microsoft.com/office/drawing/2014/main" id="{2E4D84FC-127B-4368-982B-715839939C8C}"/>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FB5986B0-D7AF-4DEC-9617-FAAC37F74646}"/>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82EE89FD-8D28-4B8F-8F12-3270B546F733}"/>
              </a:ext>
            </a:extLst>
          </p:cNvPr>
          <p:cNvSpPr>
            <a:spLocks noGrp="1"/>
          </p:cNvSpPr>
          <p:nvPr>
            <p:ph type="sldNum" sz="quarter" idx="5"/>
          </p:nvPr>
        </p:nvSpPr>
        <p:spPr/>
        <p:txBody>
          <a:bodyPr/>
          <a:lstStyle/>
          <a:p>
            <a:fld id="{7E5A801D-EDCF-4885-B429-BEF8C09A52F0}" type="slidenum">
              <a:rPr lang="en-AU" smtClean="0"/>
              <a:pPr/>
              <a:t>15</a:t>
            </a:fld>
            <a:endParaRPr lang="en-AU" dirty="0"/>
          </a:p>
        </p:txBody>
      </p:sp>
      <p:sp>
        <p:nvSpPr>
          <p:cNvPr id="7" name="Header Placeholder 6">
            <a:extLst>
              <a:ext uri="{FF2B5EF4-FFF2-40B4-BE49-F238E27FC236}">
                <a16:creationId xmlns:a16="http://schemas.microsoft.com/office/drawing/2014/main" id="{E577CC65-262D-4778-A099-DA9B177517AC}"/>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80381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Cairns diocese defines ‘abuse’ as the mistreatment of a person which causes that person harm.</a:t>
            </a:r>
          </a:p>
          <a:p>
            <a:endParaRPr lang="en-US" dirty="0"/>
          </a:p>
          <a:p>
            <a:r>
              <a:rPr lang="en-US" dirty="0"/>
              <a:t>Types of abuse include:</a:t>
            </a:r>
          </a:p>
          <a:p>
            <a:endParaRPr lang="en-US" dirty="0"/>
          </a:p>
          <a:p>
            <a:pPr marL="171210" indent="-171210">
              <a:buFont typeface="Arial" panose="020B0604020202020204" pitchFamily="34" charset="0"/>
              <a:buChar char="•"/>
            </a:pPr>
            <a:r>
              <a:rPr lang="en-US" dirty="0"/>
              <a:t>sexual abuse</a:t>
            </a:r>
          </a:p>
          <a:p>
            <a:pPr marL="171210" indent="-171210">
              <a:buFont typeface="Arial" panose="020B0604020202020204" pitchFamily="34" charset="0"/>
              <a:buChar char="•"/>
            </a:pPr>
            <a:r>
              <a:rPr lang="en-US" dirty="0"/>
              <a:t>physical abuse</a:t>
            </a:r>
          </a:p>
          <a:p>
            <a:pPr marL="171210" indent="-171210">
              <a:buFont typeface="Arial" panose="020B0604020202020204" pitchFamily="34" charset="0"/>
              <a:buChar char="•"/>
            </a:pPr>
            <a:r>
              <a:rPr lang="en-US" dirty="0"/>
              <a:t>psychological/emotional abuse</a:t>
            </a:r>
          </a:p>
          <a:p>
            <a:pPr marL="171210" indent="-171210">
              <a:buFont typeface="Arial" panose="020B0604020202020204" pitchFamily="34" charset="0"/>
              <a:buChar char="•"/>
            </a:pPr>
            <a:r>
              <a:rPr lang="en-US" dirty="0"/>
              <a:t>spiritual abuse</a:t>
            </a:r>
          </a:p>
          <a:p>
            <a:pPr marL="171210" indent="-171210">
              <a:buFont typeface="Arial" panose="020B0604020202020204" pitchFamily="34" charset="0"/>
              <a:buChar char="•"/>
            </a:pPr>
            <a:r>
              <a:rPr lang="en-US" dirty="0"/>
              <a:t>neglect</a:t>
            </a:r>
          </a:p>
          <a:p>
            <a:pPr marL="171210" indent="-171210">
              <a:buFont typeface="Arial" panose="020B0604020202020204" pitchFamily="34" charset="0"/>
              <a:buChar char="•"/>
            </a:pPr>
            <a:r>
              <a:rPr lang="en-US" dirty="0"/>
              <a:t>exploitation</a:t>
            </a:r>
          </a:p>
          <a:p>
            <a:endParaRPr lang="en-US" dirty="0"/>
          </a:p>
          <a:p>
            <a:r>
              <a:rPr lang="en-US" dirty="0"/>
              <a:t>It is important to</a:t>
            </a:r>
            <a:r>
              <a:rPr lang="en-US" baseline="0" dirty="0"/>
              <a:t> note that ‘a</a:t>
            </a:r>
            <a:r>
              <a:rPr lang="en-US" dirty="0"/>
              <a:t>buse’ may be perpetrated in one act or a series of acts. That</a:t>
            </a:r>
            <a:r>
              <a:rPr lang="en-US" baseline="0" dirty="0"/>
              <a:t> is, there does not need to be multiple/repeated acts for abuse to have occurred.</a:t>
            </a:r>
            <a:endParaRPr lang="en-US" dirty="0"/>
          </a:p>
          <a:p>
            <a:endParaRPr lang="en-AU" dirty="0"/>
          </a:p>
        </p:txBody>
      </p:sp>
      <p:sp>
        <p:nvSpPr>
          <p:cNvPr id="4" name="Date Placeholder 3">
            <a:extLst>
              <a:ext uri="{FF2B5EF4-FFF2-40B4-BE49-F238E27FC236}">
                <a16:creationId xmlns:a16="http://schemas.microsoft.com/office/drawing/2014/main" id="{D4491EC9-CA06-4EA0-9CD6-77095FD4220C}"/>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51EA4AAA-72A7-432B-B34F-B64C69303B2C}"/>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E7B46946-1734-4BDD-8000-A3682BCD2F68}"/>
              </a:ext>
            </a:extLst>
          </p:cNvPr>
          <p:cNvSpPr>
            <a:spLocks noGrp="1"/>
          </p:cNvSpPr>
          <p:nvPr>
            <p:ph type="sldNum" sz="quarter" idx="5"/>
          </p:nvPr>
        </p:nvSpPr>
        <p:spPr/>
        <p:txBody>
          <a:bodyPr/>
          <a:lstStyle/>
          <a:p>
            <a:fld id="{7E5A801D-EDCF-4885-B429-BEF8C09A52F0}" type="slidenum">
              <a:rPr lang="en-AU" smtClean="0"/>
              <a:pPr/>
              <a:t>16</a:t>
            </a:fld>
            <a:endParaRPr lang="en-AU" dirty="0"/>
          </a:p>
        </p:txBody>
      </p:sp>
      <p:sp>
        <p:nvSpPr>
          <p:cNvPr id="7" name="Header Placeholder 6">
            <a:extLst>
              <a:ext uri="{FF2B5EF4-FFF2-40B4-BE49-F238E27FC236}">
                <a16:creationId xmlns:a16="http://schemas.microsoft.com/office/drawing/2014/main" id="{CD6D9369-8CB3-4E3F-A156-C998850D4A28}"/>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180217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Ex Commissioner R</a:t>
            </a:r>
            <a:r>
              <a:rPr lang="en-AU" sz="1200" dirty="0" err="1"/>
              <a:t>obert</a:t>
            </a:r>
            <a:r>
              <a:rPr lang="en-AU" sz="1200" dirty="0"/>
              <a:t> Fitzgerald speaking about abuse perpetrators:</a:t>
            </a:r>
          </a:p>
          <a:p>
            <a:endParaRPr lang="en-AU" sz="1200" dirty="0"/>
          </a:p>
          <a:p>
            <a:r>
              <a:rPr lang="en-US" sz="1200" dirty="0"/>
              <a:t>“T</a:t>
            </a:r>
            <a:r>
              <a:rPr lang="en-AU" sz="1200" dirty="0"/>
              <a:t>here are no fewer people now who have a predisposition to abuse children than there were 40 or 50 years ago.  </a:t>
            </a:r>
          </a:p>
          <a:p>
            <a:r>
              <a:rPr lang="en-AU" sz="1200" dirty="0"/>
              <a:t>Humankind and men have not changed. Can’t predict who they will be and you can’t change them………..</a:t>
            </a:r>
          </a:p>
          <a:p>
            <a:endParaRPr lang="en-US" sz="1200" dirty="0"/>
          </a:p>
          <a:p>
            <a:r>
              <a:rPr lang="en-US" sz="1200" dirty="0"/>
              <a:t>W</a:t>
            </a:r>
            <a:r>
              <a:rPr lang="en-AU" sz="1200" dirty="0"/>
              <a:t>hat we can do is set up an environment in which the risks are much less, early detection is much greater </a:t>
            </a:r>
          </a:p>
          <a:p>
            <a:r>
              <a:rPr lang="en-AU" sz="1200" dirty="0"/>
              <a:t>and children are empowered to be able to resist more than they were.”</a:t>
            </a:r>
          </a:p>
          <a:p>
            <a:endParaRPr lang="en-AU" sz="1200" dirty="0"/>
          </a:p>
        </p:txBody>
      </p:sp>
      <p:sp>
        <p:nvSpPr>
          <p:cNvPr id="4" name="Date Placeholder 3">
            <a:extLst>
              <a:ext uri="{FF2B5EF4-FFF2-40B4-BE49-F238E27FC236}">
                <a16:creationId xmlns:a16="http://schemas.microsoft.com/office/drawing/2014/main" id="{D7448619-E32C-4A59-988F-353EDBB31613}"/>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FE2F52FD-78E4-44FE-B3D2-24E91B7C3D9F}"/>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1625768A-7D06-415B-BE7F-39B0ED363101}"/>
              </a:ext>
            </a:extLst>
          </p:cNvPr>
          <p:cNvSpPr>
            <a:spLocks noGrp="1"/>
          </p:cNvSpPr>
          <p:nvPr>
            <p:ph type="sldNum" sz="quarter" idx="5"/>
          </p:nvPr>
        </p:nvSpPr>
        <p:spPr/>
        <p:txBody>
          <a:bodyPr/>
          <a:lstStyle/>
          <a:p>
            <a:fld id="{7E5A801D-EDCF-4885-B429-BEF8C09A52F0}" type="slidenum">
              <a:rPr lang="en-AU" smtClean="0"/>
              <a:pPr/>
              <a:t>17</a:t>
            </a:fld>
            <a:endParaRPr lang="en-AU" dirty="0"/>
          </a:p>
        </p:txBody>
      </p:sp>
      <p:sp>
        <p:nvSpPr>
          <p:cNvPr id="7" name="Header Placeholder 6">
            <a:extLst>
              <a:ext uri="{FF2B5EF4-FFF2-40B4-BE49-F238E27FC236}">
                <a16:creationId xmlns:a16="http://schemas.microsoft.com/office/drawing/2014/main" id="{3085A70C-C211-4B71-BAF8-25D508A96AAE}"/>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2383092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dirty="0"/>
          </a:p>
        </p:txBody>
      </p:sp>
      <p:sp>
        <p:nvSpPr>
          <p:cNvPr id="4" name="Date Placeholder 3">
            <a:extLst>
              <a:ext uri="{FF2B5EF4-FFF2-40B4-BE49-F238E27FC236}">
                <a16:creationId xmlns:a16="http://schemas.microsoft.com/office/drawing/2014/main" id="{D2AD88FC-1114-4459-A99C-8E22192D7D92}"/>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D0297D7B-9B7D-4B55-A15A-81A9737167E4}"/>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D2C2ABC9-6DB7-4360-A06B-45EE206DC091}"/>
              </a:ext>
            </a:extLst>
          </p:cNvPr>
          <p:cNvSpPr>
            <a:spLocks noGrp="1"/>
          </p:cNvSpPr>
          <p:nvPr>
            <p:ph type="sldNum" sz="quarter" idx="5"/>
          </p:nvPr>
        </p:nvSpPr>
        <p:spPr/>
        <p:txBody>
          <a:bodyPr/>
          <a:lstStyle/>
          <a:p>
            <a:fld id="{7E5A801D-EDCF-4885-B429-BEF8C09A52F0}" type="slidenum">
              <a:rPr lang="en-AU" smtClean="0"/>
              <a:pPr/>
              <a:t>18</a:t>
            </a:fld>
            <a:endParaRPr lang="en-AU" dirty="0"/>
          </a:p>
        </p:txBody>
      </p:sp>
      <p:sp>
        <p:nvSpPr>
          <p:cNvPr id="7" name="Header Placeholder 6">
            <a:extLst>
              <a:ext uri="{FF2B5EF4-FFF2-40B4-BE49-F238E27FC236}">
                <a16:creationId xmlns:a16="http://schemas.microsoft.com/office/drawing/2014/main" id="{9329B21F-A737-4027-9DCC-38B16B78A50A}"/>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4171341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p>
        </p:txBody>
      </p:sp>
      <p:sp>
        <p:nvSpPr>
          <p:cNvPr id="4" name="Date Placeholder 3">
            <a:extLst>
              <a:ext uri="{FF2B5EF4-FFF2-40B4-BE49-F238E27FC236}">
                <a16:creationId xmlns:a16="http://schemas.microsoft.com/office/drawing/2014/main" id="{6145892E-4C07-4CBA-B804-D71B4ED3D5A3}"/>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E1679EEA-29C7-497E-BD6E-772A5B175B4E}"/>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D7AA01B3-EE43-4882-9452-E456AD09817F}"/>
              </a:ext>
            </a:extLst>
          </p:cNvPr>
          <p:cNvSpPr>
            <a:spLocks noGrp="1"/>
          </p:cNvSpPr>
          <p:nvPr>
            <p:ph type="sldNum" sz="quarter" idx="5"/>
          </p:nvPr>
        </p:nvSpPr>
        <p:spPr/>
        <p:txBody>
          <a:bodyPr/>
          <a:lstStyle/>
          <a:p>
            <a:fld id="{7E5A801D-EDCF-4885-B429-BEF8C09A52F0}" type="slidenum">
              <a:rPr lang="en-AU" smtClean="0"/>
              <a:pPr/>
              <a:t>19</a:t>
            </a:fld>
            <a:endParaRPr lang="en-AU" dirty="0"/>
          </a:p>
        </p:txBody>
      </p:sp>
      <p:sp>
        <p:nvSpPr>
          <p:cNvPr id="7" name="Header Placeholder 6">
            <a:extLst>
              <a:ext uri="{FF2B5EF4-FFF2-40B4-BE49-F238E27FC236}">
                <a16:creationId xmlns:a16="http://schemas.microsoft.com/office/drawing/2014/main" id="{E954C01E-2412-4ECD-B6C7-6F4F3D8DAFB1}"/>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368726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0" dirty="0"/>
              <a:t>To quote Pope Francis </a:t>
            </a:r>
          </a:p>
          <a:p>
            <a:endParaRPr lang="en-US" sz="6000" dirty="0"/>
          </a:p>
          <a:p>
            <a:r>
              <a:rPr lang="en-US" sz="6000" dirty="0"/>
              <a:t>“Families need to know that the Church is making every effort to protect their children.</a:t>
            </a:r>
          </a:p>
          <a:p>
            <a:r>
              <a:rPr lang="en-US" sz="6000" dirty="0"/>
              <a:t>They should also know that they have every right to turn to the Church with full confidence for it is a safe and secure home”</a:t>
            </a:r>
          </a:p>
          <a:p>
            <a:endParaRPr lang="en-AU" sz="1400" dirty="0"/>
          </a:p>
        </p:txBody>
      </p:sp>
      <p:sp>
        <p:nvSpPr>
          <p:cNvPr id="4" name="Date Placeholder 3">
            <a:extLst>
              <a:ext uri="{FF2B5EF4-FFF2-40B4-BE49-F238E27FC236}">
                <a16:creationId xmlns:a16="http://schemas.microsoft.com/office/drawing/2014/main" id="{57AB0CBF-95D4-4627-923F-65027E03AEF8}"/>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00940FB1-F497-4273-A2B0-0295477E625B}"/>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2D28430F-BB1E-4110-B63E-103A0DAF2DD1}"/>
              </a:ext>
            </a:extLst>
          </p:cNvPr>
          <p:cNvSpPr>
            <a:spLocks noGrp="1"/>
          </p:cNvSpPr>
          <p:nvPr>
            <p:ph type="sldNum" sz="quarter" idx="5"/>
          </p:nvPr>
        </p:nvSpPr>
        <p:spPr/>
        <p:txBody>
          <a:bodyPr/>
          <a:lstStyle/>
          <a:p>
            <a:fld id="{7E5A801D-EDCF-4885-B429-BEF8C09A52F0}" type="slidenum">
              <a:rPr lang="en-AU" smtClean="0"/>
              <a:pPr/>
              <a:t>2</a:t>
            </a:fld>
            <a:endParaRPr lang="en-AU" dirty="0"/>
          </a:p>
        </p:txBody>
      </p:sp>
      <p:sp>
        <p:nvSpPr>
          <p:cNvPr id="7" name="Header Placeholder 6">
            <a:extLst>
              <a:ext uri="{FF2B5EF4-FFF2-40B4-BE49-F238E27FC236}">
                <a16:creationId xmlns:a16="http://schemas.microsoft.com/office/drawing/2014/main" id="{705D0260-8376-428A-AD1F-CFA572263878}"/>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4116625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Abuse Risk Factors</a:t>
            </a:r>
            <a:endParaRPr lang="en-US" sz="1400" dirty="0"/>
          </a:p>
          <a:p>
            <a:endParaRPr lang="en-US" sz="1400" dirty="0"/>
          </a:p>
          <a:p>
            <a:r>
              <a:rPr lang="en-US" sz="1400" dirty="0"/>
              <a:t>Presence of one risk factor does not mean that abuse will occur. However, children with a number of risk factors are at increased risk of abuse.</a:t>
            </a:r>
          </a:p>
          <a:p>
            <a:endParaRPr lang="en-US" sz="1400" dirty="0"/>
          </a:p>
          <a:p>
            <a:r>
              <a:rPr lang="en-US" sz="1400" dirty="0"/>
              <a:t>Any adult may become vulnerable at any time in their life due to many different circumstances however those with high care and support needs are generally considered to be at greater risk.</a:t>
            </a:r>
          </a:p>
          <a:p>
            <a:endParaRPr lang="en-US" sz="1400" dirty="0"/>
          </a:p>
          <a:p>
            <a:r>
              <a:rPr lang="en-US" sz="1400" dirty="0"/>
              <a:t>While it is </a:t>
            </a:r>
            <a:r>
              <a:rPr lang="en-US" sz="1400" dirty="0" err="1"/>
              <a:t>recogni</a:t>
            </a:r>
            <a:r>
              <a:rPr lang="en-AU" sz="1400" noProof="0" dirty="0"/>
              <a:t>s</a:t>
            </a:r>
            <a:r>
              <a:rPr lang="en-US" sz="1400" dirty="0"/>
              <a:t>ed that people with a disability have their own strengths and abilities they can be one of the most vulnerable in the community.</a:t>
            </a:r>
            <a:endParaRPr lang="en-AU" sz="1400" dirty="0"/>
          </a:p>
        </p:txBody>
      </p:sp>
      <p:sp>
        <p:nvSpPr>
          <p:cNvPr id="4" name="Date Placeholder 3">
            <a:extLst>
              <a:ext uri="{FF2B5EF4-FFF2-40B4-BE49-F238E27FC236}">
                <a16:creationId xmlns:a16="http://schemas.microsoft.com/office/drawing/2014/main" id="{729EBB6C-3B7E-43B4-B21D-46986389735C}"/>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84A20842-DFE6-4B4A-9679-46288FD54FFC}"/>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9E3C2CCF-20A7-4208-BC1A-CB3BAE70E80C}"/>
              </a:ext>
            </a:extLst>
          </p:cNvPr>
          <p:cNvSpPr>
            <a:spLocks noGrp="1"/>
          </p:cNvSpPr>
          <p:nvPr>
            <p:ph type="sldNum" sz="quarter" idx="5"/>
          </p:nvPr>
        </p:nvSpPr>
        <p:spPr/>
        <p:txBody>
          <a:bodyPr/>
          <a:lstStyle/>
          <a:p>
            <a:fld id="{7E5A801D-EDCF-4885-B429-BEF8C09A52F0}" type="slidenum">
              <a:rPr lang="en-AU" smtClean="0"/>
              <a:pPr/>
              <a:t>20</a:t>
            </a:fld>
            <a:endParaRPr lang="en-AU" dirty="0"/>
          </a:p>
        </p:txBody>
      </p:sp>
      <p:sp>
        <p:nvSpPr>
          <p:cNvPr id="7" name="Header Placeholder 6">
            <a:extLst>
              <a:ext uri="{FF2B5EF4-FFF2-40B4-BE49-F238E27FC236}">
                <a16:creationId xmlns:a16="http://schemas.microsoft.com/office/drawing/2014/main" id="{ED1A550E-352A-40F3-A489-6888282BAEA3}"/>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270757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434F2255-71EF-4AC8-BB6C-BDE6C19D3F34}"/>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8282D41C-8CA3-423B-9719-64B5B16A8045}"/>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506DFB55-E8E8-4DE8-B25A-454E213C7EEB}"/>
              </a:ext>
            </a:extLst>
          </p:cNvPr>
          <p:cNvSpPr>
            <a:spLocks noGrp="1"/>
          </p:cNvSpPr>
          <p:nvPr>
            <p:ph type="sldNum" sz="quarter" idx="5"/>
          </p:nvPr>
        </p:nvSpPr>
        <p:spPr/>
        <p:txBody>
          <a:bodyPr/>
          <a:lstStyle/>
          <a:p>
            <a:fld id="{7E5A801D-EDCF-4885-B429-BEF8C09A52F0}" type="slidenum">
              <a:rPr lang="en-AU" smtClean="0"/>
              <a:pPr/>
              <a:t>21</a:t>
            </a:fld>
            <a:endParaRPr lang="en-AU" dirty="0"/>
          </a:p>
        </p:txBody>
      </p:sp>
      <p:sp>
        <p:nvSpPr>
          <p:cNvPr id="7" name="Header Placeholder 6">
            <a:extLst>
              <a:ext uri="{FF2B5EF4-FFF2-40B4-BE49-F238E27FC236}">
                <a16:creationId xmlns:a16="http://schemas.microsoft.com/office/drawing/2014/main" id="{5C396E3F-9CF7-40B9-8B50-45EBCFA2C535}"/>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4287397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The Church entity publicly commits to child safeguarding, acknowledges a shared responsibility at all levels, has code of conduct, risk management strategies to mitigate risks to children, and we as a church apply these standards to all ministries and activities of the church</a:t>
            </a:r>
          </a:p>
          <a:p>
            <a:r>
              <a:rPr lang="en-AU" dirty="0"/>
              <a:t>Church personnel feel empowered to have a say in, and influence decisions about child safeguarding. </a:t>
            </a:r>
          </a:p>
          <a:p>
            <a:endParaRPr lang="en-AU" dirty="0"/>
          </a:p>
          <a:p>
            <a:pPr defTabSz="913120">
              <a:defRPr/>
            </a:pPr>
            <a:endParaRPr lang="en-GB" dirty="0">
              <a:solidFill>
                <a:schemeClr val="accent1"/>
              </a:solidFill>
            </a:endParaRPr>
          </a:p>
          <a:p>
            <a:pPr defTabSz="913120">
              <a:defRPr/>
            </a:pPr>
            <a:r>
              <a:rPr lang="en-GB" dirty="0">
                <a:solidFill>
                  <a:schemeClr val="accent1"/>
                </a:solidFill>
              </a:rPr>
              <a:t>The Diocese of Cairns appoints a Safeguarding Committee at the highest level of leadership to oversee the effective ongoing implementation of child safeguarding practices, including the Child Safeguarding Policy and related procedures and practices. </a:t>
            </a:r>
            <a:endParaRPr lang="en-AU" dirty="0">
              <a:solidFill>
                <a:schemeClr val="accent1"/>
              </a:solidFill>
            </a:endParaRPr>
          </a:p>
        </p:txBody>
      </p:sp>
      <p:sp>
        <p:nvSpPr>
          <p:cNvPr id="6" name="Header Placeholder 5">
            <a:extLst>
              <a:ext uri="{FF2B5EF4-FFF2-40B4-BE49-F238E27FC236}">
                <a16:creationId xmlns:a16="http://schemas.microsoft.com/office/drawing/2014/main" id="{E863BDB0-41D0-46B2-BC07-554771148E3C}"/>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24447027-5BCB-45E7-9928-2F2291B1061D}"/>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761D79A6-ECF3-4C36-8368-4B2C36A384F2}"/>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AEBF7BEC-E749-4CE0-9914-AE5D0BBACD2B}"/>
              </a:ext>
            </a:extLst>
          </p:cNvPr>
          <p:cNvSpPr>
            <a:spLocks noGrp="1"/>
          </p:cNvSpPr>
          <p:nvPr>
            <p:ph type="sldNum" sz="quarter" idx="5"/>
          </p:nvPr>
        </p:nvSpPr>
        <p:spPr/>
        <p:txBody>
          <a:bodyPr/>
          <a:lstStyle/>
          <a:p>
            <a:fld id="{7E5A801D-EDCF-4885-B429-BEF8C09A52F0}" type="slidenum">
              <a:rPr lang="en-AU" smtClean="0"/>
              <a:pPr/>
              <a:t>22</a:t>
            </a:fld>
            <a:endParaRPr lang="en-AU" dirty="0"/>
          </a:p>
        </p:txBody>
      </p:sp>
    </p:spTree>
    <p:extLst>
      <p:ext uri="{BB962C8B-B14F-4D97-AF65-F5344CB8AC3E}">
        <p14:creationId xmlns:p14="http://schemas.microsoft.com/office/powerpoint/2010/main" val="1126165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20">
              <a:defRPr/>
            </a:pPr>
            <a:r>
              <a:rPr lang="en-AU" dirty="0"/>
              <a:t>Children can express their views and given opportunities to participate in decisions that affect their lives, peer support is encouraged so that children feel safe and less isolated,  Church personnel are attuned with signs of harm and facilitate child-friendly ways to communicate and raise their concerns.</a:t>
            </a:r>
          </a:p>
          <a:p>
            <a:endParaRPr lang="en-AU" dirty="0"/>
          </a:p>
        </p:txBody>
      </p:sp>
      <p:sp>
        <p:nvSpPr>
          <p:cNvPr id="6" name="Header Placeholder 5">
            <a:extLst>
              <a:ext uri="{FF2B5EF4-FFF2-40B4-BE49-F238E27FC236}">
                <a16:creationId xmlns:a16="http://schemas.microsoft.com/office/drawing/2014/main" id="{954ED1E0-92B2-492A-835A-CB11662059D5}"/>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4BD8709C-FA93-47A0-8837-743288DE1094}"/>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15E17D34-C9D5-44A8-946A-28B0194F8294}"/>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A1B344DC-0517-450E-A46F-2A30EFE0B7E7}"/>
              </a:ext>
            </a:extLst>
          </p:cNvPr>
          <p:cNvSpPr>
            <a:spLocks noGrp="1"/>
          </p:cNvSpPr>
          <p:nvPr>
            <p:ph type="sldNum" sz="quarter" idx="5"/>
          </p:nvPr>
        </p:nvSpPr>
        <p:spPr/>
        <p:txBody>
          <a:bodyPr/>
          <a:lstStyle/>
          <a:p>
            <a:fld id="{7E5A801D-EDCF-4885-B429-BEF8C09A52F0}" type="slidenum">
              <a:rPr lang="en-AU" smtClean="0"/>
              <a:pPr/>
              <a:t>23</a:t>
            </a:fld>
            <a:endParaRPr lang="en-AU" dirty="0"/>
          </a:p>
        </p:txBody>
      </p:sp>
    </p:spTree>
    <p:extLst>
      <p:ext uri="{BB962C8B-B14F-4D97-AF65-F5344CB8AC3E}">
        <p14:creationId xmlns:p14="http://schemas.microsoft.com/office/powerpoint/2010/main" val="3916166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20">
              <a:defRPr/>
            </a:pPr>
            <a:r>
              <a:rPr lang="en-AU" dirty="0"/>
              <a:t>The Church entity supports and encourages families and carers to take an active role in monitoring children’s safety when participating in Church activities. The Church entity promotes open dialogue and provides a range of ways for families, carers and communities to contribute to discussions about its child safety approach.</a:t>
            </a:r>
          </a:p>
          <a:p>
            <a:endParaRPr lang="en-AU" dirty="0"/>
          </a:p>
        </p:txBody>
      </p:sp>
      <p:sp>
        <p:nvSpPr>
          <p:cNvPr id="6" name="Header Placeholder 5">
            <a:extLst>
              <a:ext uri="{FF2B5EF4-FFF2-40B4-BE49-F238E27FC236}">
                <a16:creationId xmlns:a16="http://schemas.microsoft.com/office/drawing/2014/main" id="{BB6E08AE-A72D-4E0F-ACED-A53BBCE56902}"/>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E278A2E2-7606-4B28-ADAF-04BE6D62D947}"/>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52E3044B-B0E8-4329-8B81-D2350E654FDA}"/>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02E2CE7C-7F68-42DF-B2B6-57780AFA0E44}"/>
              </a:ext>
            </a:extLst>
          </p:cNvPr>
          <p:cNvSpPr>
            <a:spLocks noGrp="1"/>
          </p:cNvSpPr>
          <p:nvPr>
            <p:ph type="sldNum" sz="quarter" idx="5"/>
          </p:nvPr>
        </p:nvSpPr>
        <p:spPr/>
        <p:txBody>
          <a:bodyPr/>
          <a:lstStyle/>
          <a:p>
            <a:fld id="{7E5A801D-EDCF-4885-B429-BEF8C09A52F0}" type="slidenum">
              <a:rPr lang="en-AU" smtClean="0"/>
              <a:pPr/>
              <a:t>24</a:t>
            </a:fld>
            <a:endParaRPr lang="en-AU" dirty="0"/>
          </a:p>
        </p:txBody>
      </p:sp>
    </p:spTree>
    <p:extLst>
      <p:ext uri="{BB962C8B-B14F-4D97-AF65-F5344CB8AC3E}">
        <p14:creationId xmlns:p14="http://schemas.microsoft.com/office/powerpoint/2010/main" val="2285790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20">
              <a:defRPr/>
            </a:pPr>
            <a:r>
              <a:rPr lang="en-AU" dirty="0"/>
              <a:t>The Church entity’s Children and Adults Safeguarding Policy documents its approach to understanding and incorporating feedback from children with diverse backgrounds, circumstances and vulnerabilities. </a:t>
            </a:r>
          </a:p>
          <a:p>
            <a:pPr defTabSz="913120">
              <a:defRPr/>
            </a:pPr>
            <a:endParaRPr lang="en-US" dirty="0"/>
          </a:p>
          <a:p>
            <a:pPr defTabSz="913120">
              <a:defRPr/>
            </a:pPr>
            <a:r>
              <a:rPr lang="en-US" dirty="0"/>
              <a:t>T</a:t>
            </a:r>
            <a:r>
              <a:rPr lang="en-AU" dirty="0"/>
              <a:t>he entity pays particular attention to the needs of adults at increased risk of discrimination, exploitation and all forms of abuse.  These may include:</a:t>
            </a:r>
          </a:p>
          <a:p>
            <a:pPr defTabSz="913120">
              <a:defRPr/>
            </a:pPr>
            <a:endParaRPr lang="en-US" dirty="0"/>
          </a:p>
          <a:p>
            <a:pPr defTabSz="913120">
              <a:defRPr/>
            </a:pPr>
            <a:r>
              <a:rPr lang="en-US" dirty="0"/>
              <a:t>I</a:t>
            </a:r>
            <a:r>
              <a:rPr lang="en-AU" dirty="0" err="1"/>
              <a:t>ndividuals</a:t>
            </a:r>
            <a:r>
              <a:rPr lang="en-AU" dirty="0"/>
              <a:t> who are elderly, suffer from an illness, have a cognitive impairment or diminished capacity, are unable to </a:t>
            </a:r>
            <a:r>
              <a:rPr lang="en-US" dirty="0"/>
              <a:t>care or protect themselves</a:t>
            </a:r>
          </a:p>
          <a:p>
            <a:pPr defTabSz="913120">
              <a:defRPr/>
            </a:pPr>
            <a:endParaRPr lang="en-AU" dirty="0"/>
          </a:p>
          <a:p>
            <a:r>
              <a:rPr lang="en-US" dirty="0"/>
              <a:t>From culturally and linguistically diverse backgrounds</a:t>
            </a:r>
          </a:p>
          <a:p>
            <a:endParaRPr lang="en-US" dirty="0"/>
          </a:p>
          <a:p>
            <a:r>
              <a:rPr lang="en-US" dirty="0"/>
              <a:t>Adults of diverse sexuality and gender</a:t>
            </a:r>
            <a:endParaRPr lang="en-AU" dirty="0"/>
          </a:p>
        </p:txBody>
      </p:sp>
      <p:sp>
        <p:nvSpPr>
          <p:cNvPr id="6" name="Header Placeholder 5">
            <a:extLst>
              <a:ext uri="{FF2B5EF4-FFF2-40B4-BE49-F238E27FC236}">
                <a16:creationId xmlns:a16="http://schemas.microsoft.com/office/drawing/2014/main" id="{2D9D27B4-B112-4BBF-BC6A-E17C1C9DDB69}"/>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6C0FE564-606C-4408-8A24-151AC38708C8}"/>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C6C5C70B-2BC3-44D2-B50D-EB844EAE5340}"/>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FB85CC0C-EF62-438F-A065-D89034B49C98}"/>
              </a:ext>
            </a:extLst>
          </p:cNvPr>
          <p:cNvSpPr>
            <a:spLocks noGrp="1"/>
          </p:cNvSpPr>
          <p:nvPr>
            <p:ph type="sldNum" sz="quarter" idx="5"/>
          </p:nvPr>
        </p:nvSpPr>
        <p:spPr/>
        <p:txBody>
          <a:bodyPr/>
          <a:lstStyle/>
          <a:p>
            <a:fld id="{7E5A801D-EDCF-4885-B429-BEF8C09A52F0}" type="slidenum">
              <a:rPr lang="en-AU" smtClean="0"/>
              <a:pPr/>
              <a:t>25</a:t>
            </a:fld>
            <a:endParaRPr lang="en-AU" dirty="0"/>
          </a:p>
        </p:txBody>
      </p:sp>
    </p:spTree>
    <p:extLst>
      <p:ext uri="{BB962C8B-B14F-4D97-AF65-F5344CB8AC3E}">
        <p14:creationId xmlns:p14="http://schemas.microsoft.com/office/powerpoint/2010/main" val="1032209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8754AD45-5658-43D7-ACFD-3B1872F6AEA0}"/>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2160F553-95D8-4F13-B321-B2C722BA3E8C}"/>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4A1EE4D2-B83B-4463-B543-34D5DA60F2D8}"/>
              </a:ext>
            </a:extLst>
          </p:cNvPr>
          <p:cNvSpPr>
            <a:spLocks noGrp="1"/>
          </p:cNvSpPr>
          <p:nvPr>
            <p:ph type="sldNum" sz="quarter" idx="5"/>
          </p:nvPr>
        </p:nvSpPr>
        <p:spPr/>
        <p:txBody>
          <a:bodyPr/>
          <a:lstStyle/>
          <a:p>
            <a:fld id="{7E5A801D-EDCF-4885-B429-BEF8C09A52F0}" type="slidenum">
              <a:rPr lang="en-AU" smtClean="0"/>
              <a:pPr/>
              <a:t>26</a:t>
            </a:fld>
            <a:endParaRPr lang="en-AU" dirty="0"/>
          </a:p>
        </p:txBody>
      </p:sp>
      <p:sp>
        <p:nvSpPr>
          <p:cNvPr id="7" name="Header Placeholder 6">
            <a:extLst>
              <a:ext uri="{FF2B5EF4-FFF2-40B4-BE49-F238E27FC236}">
                <a16:creationId xmlns:a16="http://schemas.microsoft.com/office/drawing/2014/main" id="{307063A5-F154-4BDF-94FE-0885DBDA4286}"/>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124286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20">
              <a:defRPr/>
            </a:pPr>
            <a:endParaRPr lang="en-AU" dirty="0"/>
          </a:p>
          <a:p>
            <a:pPr defTabSz="913120">
              <a:defRPr/>
            </a:pPr>
            <a:endParaRPr lang="en-AU" b="1" dirty="0"/>
          </a:p>
          <a:p>
            <a:pPr defTabSz="913120">
              <a:defRPr/>
            </a:pPr>
            <a:r>
              <a:rPr lang="en-AU" dirty="0"/>
              <a:t>It is important that Recruitment practices, including advertising, screening and selection of Church personnel, emphasise child safeguarding, all personnel receive appropriate inductions and are aware of child safeguarding responsibilities including reporting obligations. The Church entity has a system for monitoring Working with Children Checks (Blue Cards)</a:t>
            </a:r>
          </a:p>
          <a:p>
            <a:pPr defTabSz="913120">
              <a:defRPr/>
            </a:pPr>
            <a:endParaRPr lang="en-US" dirty="0"/>
          </a:p>
          <a:p>
            <a:endParaRPr lang="en-AU" dirty="0"/>
          </a:p>
        </p:txBody>
      </p:sp>
      <p:sp>
        <p:nvSpPr>
          <p:cNvPr id="6" name="Header Placeholder 5">
            <a:extLst>
              <a:ext uri="{FF2B5EF4-FFF2-40B4-BE49-F238E27FC236}">
                <a16:creationId xmlns:a16="http://schemas.microsoft.com/office/drawing/2014/main" id="{F7E03F91-CCB8-45BD-B486-C8D8B6DF8272}"/>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5C4482BD-E4CD-4C47-B3E6-4EEC0DB9A1F9}"/>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BCAA7C6A-6593-4854-B1FE-87F29E8DC730}"/>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0AB5C471-9E15-4897-A69A-3B380FFD212C}"/>
              </a:ext>
            </a:extLst>
          </p:cNvPr>
          <p:cNvSpPr>
            <a:spLocks noGrp="1"/>
          </p:cNvSpPr>
          <p:nvPr>
            <p:ph type="sldNum" sz="quarter" idx="5"/>
          </p:nvPr>
        </p:nvSpPr>
        <p:spPr/>
        <p:txBody>
          <a:bodyPr/>
          <a:lstStyle/>
          <a:p>
            <a:fld id="{7E5A801D-EDCF-4885-B429-BEF8C09A52F0}" type="slidenum">
              <a:rPr lang="en-AU" smtClean="0"/>
              <a:pPr/>
              <a:t>27</a:t>
            </a:fld>
            <a:endParaRPr lang="en-AU" dirty="0"/>
          </a:p>
        </p:txBody>
      </p:sp>
    </p:spTree>
    <p:extLst>
      <p:ext uri="{BB962C8B-B14F-4D97-AF65-F5344CB8AC3E}">
        <p14:creationId xmlns:p14="http://schemas.microsoft.com/office/powerpoint/2010/main" val="2378045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Church entity has a child-focused complaint-handling system that is understood by children, families, carers and Church personnel.</a:t>
            </a:r>
          </a:p>
          <a:p>
            <a:r>
              <a:rPr lang="en-AU" dirty="0"/>
              <a:t>Complaints are taken seriously, responded to promptly and thoroughly and meet all reporting, privacy, employment and canon law obligations.</a:t>
            </a:r>
          </a:p>
          <a:p>
            <a:r>
              <a:rPr lang="en-AU" dirty="0"/>
              <a:t>The Church Authority also ensures that mechanisms are in place to support respondents who may be facing allegations.</a:t>
            </a:r>
          </a:p>
          <a:p>
            <a:endParaRPr lang="en-US" dirty="0"/>
          </a:p>
        </p:txBody>
      </p:sp>
      <p:sp>
        <p:nvSpPr>
          <p:cNvPr id="6" name="Header Placeholder 5">
            <a:extLst>
              <a:ext uri="{FF2B5EF4-FFF2-40B4-BE49-F238E27FC236}">
                <a16:creationId xmlns:a16="http://schemas.microsoft.com/office/drawing/2014/main" id="{4AD07718-12E5-4ACF-85E1-54CAE1FD5C1E}"/>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C5F38CDF-47AD-46B9-8FF3-3E8ACFF1D3F9}"/>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2A25C930-2078-4ECA-9F67-B96D21B1B0AB}"/>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58BC94C3-8382-4601-B633-CAE62663974E}"/>
              </a:ext>
            </a:extLst>
          </p:cNvPr>
          <p:cNvSpPr>
            <a:spLocks noGrp="1"/>
          </p:cNvSpPr>
          <p:nvPr>
            <p:ph type="sldNum" sz="quarter" idx="5"/>
          </p:nvPr>
        </p:nvSpPr>
        <p:spPr/>
        <p:txBody>
          <a:bodyPr/>
          <a:lstStyle/>
          <a:p>
            <a:fld id="{7E5A801D-EDCF-4885-B429-BEF8C09A52F0}" type="slidenum">
              <a:rPr lang="en-AU" smtClean="0"/>
              <a:pPr/>
              <a:t>28</a:t>
            </a:fld>
            <a:endParaRPr lang="en-AU" dirty="0"/>
          </a:p>
        </p:txBody>
      </p:sp>
    </p:spTree>
    <p:extLst>
      <p:ext uri="{BB962C8B-B14F-4D97-AF65-F5344CB8AC3E}">
        <p14:creationId xmlns:p14="http://schemas.microsoft.com/office/powerpoint/2010/main" val="1447628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Church personnel receive an induction on the Church entity’s Child Safeguarding policies and practices.</a:t>
            </a:r>
          </a:p>
          <a:p>
            <a:r>
              <a:rPr lang="en-AU" dirty="0"/>
              <a:t>Church personnel receive training on the nature and indicators of child abuse and Church personnel receive training to enable them to respond effectively to issues of child safety and maintain a child safe culture.</a:t>
            </a:r>
          </a:p>
          <a:p>
            <a:endParaRPr lang="en-AU" dirty="0"/>
          </a:p>
        </p:txBody>
      </p:sp>
      <p:sp>
        <p:nvSpPr>
          <p:cNvPr id="6" name="Header Placeholder 5">
            <a:extLst>
              <a:ext uri="{FF2B5EF4-FFF2-40B4-BE49-F238E27FC236}">
                <a16:creationId xmlns:a16="http://schemas.microsoft.com/office/drawing/2014/main" id="{E515779C-E508-4B36-BF48-34C83102596A}"/>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0D7CFD89-0C94-47C9-89D8-D9718227CC19}"/>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AE68F08B-07CA-4AEB-9F5A-BFD361D04854}"/>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999AAB7B-F6E3-49AA-A946-4ABA7DF57555}"/>
              </a:ext>
            </a:extLst>
          </p:cNvPr>
          <p:cNvSpPr>
            <a:spLocks noGrp="1"/>
          </p:cNvSpPr>
          <p:nvPr>
            <p:ph type="sldNum" sz="quarter" idx="5"/>
          </p:nvPr>
        </p:nvSpPr>
        <p:spPr/>
        <p:txBody>
          <a:bodyPr/>
          <a:lstStyle/>
          <a:p>
            <a:fld id="{7E5A801D-EDCF-4885-B429-BEF8C09A52F0}" type="slidenum">
              <a:rPr lang="en-AU" smtClean="0"/>
              <a:pPr/>
              <a:t>29</a:t>
            </a:fld>
            <a:endParaRPr lang="en-AU" dirty="0"/>
          </a:p>
        </p:txBody>
      </p:sp>
    </p:spTree>
    <p:extLst>
      <p:ext uri="{BB962C8B-B14F-4D97-AF65-F5344CB8AC3E}">
        <p14:creationId xmlns:p14="http://schemas.microsoft.com/office/powerpoint/2010/main" val="253984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F2571124-4C62-4E52-B7A7-12D42A3EE616}"/>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435697E1-3694-4B4B-B1DF-AFAE2B22DB5D}"/>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C7D4B39D-F093-4583-BA11-E2B2220418B3}"/>
              </a:ext>
            </a:extLst>
          </p:cNvPr>
          <p:cNvSpPr>
            <a:spLocks noGrp="1"/>
          </p:cNvSpPr>
          <p:nvPr>
            <p:ph type="sldNum" sz="quarter" idx="5"/>
          </p:nvPr>
        </p:nvSpPr>
        <p:spPr/>
        <p:txBody>
          <a:bodyPr/>
          <a:lstStyle/>
          <a:p>
            <a:fld id="{7E5A801D-EDCF-4885-B429-BEF8C09A52F0}" type="slidenum">
              <a:rPr lang="en-AU" smtClean="0"/>
              <a:pPr/>
              <a:t>3</a:t>
            </a:fld>
            <a:endParaRPr lang="en-AU" dirty="0"/>
          </a:p>
        </p:txBody>
      </p:sp>
      <p:sp>
        <p:nvSpPr>
          <p:cNvPr id="7" name="Header Placeholder 6">
            <a:extLst>
              <a:ext uri="{FF2B5EF4-FFF2-40B4-BE49-F238E27FC236}">
                <a16:creationId xmlns:a16="http://schemas.microsoft.com/office/drawing/2014/main" id="{5E2FC41B-085B-42D5-96DC-86349D1C6752}"/>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3376392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10" indent="-171210">
              <a:buFont typeface="Arial" panose="020B0604020202020204" pitchFamily="34" charset="0"/>
              <a:buChar char="•"/>
            </a:pPr>
            <a:endParaRPr lang="en-AU" dirty="0"/>
          </a:p>
          <a:p>
            <a:endParaRPr lang="en-US" b="1" dirty="0">
              <a:solidFill>
                <a:srgbClr val="FF3300"/>
              </a:solidFill>
              <a:highlight>
                <a:srgbClr val="FFFF00"/>
              </a:highlight>
            </a:endParaRPr>
          </a:p>
          <a:p>
            <a:endParaRPr lang="en-US" b="1" dirty="0">
              <a:solidFill>
                <a:srgbClr val="FF3300"/>
              </a:solidFill>
              <a:highlight>
                <a:srgbClr val="FFFF00"/>
              </a:highlight>
            </a:endParaRPr>
          </a:p>
          <a:p>
            <a:r>
              <a:rPr lang="en-US" b="1" dirty="0">
                <a:solidFill>
                  <a:srgbClr val="FF3300"/>
                </a:solidFill>
                <a:highlight>
                  <a:srgbClr val="FFFF00"/>
                </a:highlight>
              </a:rPr>
              <a:t>Both the physical and online environments must be appropriate to </a:t>
            </a:r>
            <a:r>
              <a:rPr lang="en-US" b="1" dirty="0" err="1">
                <a:solidFill>
                  <a:srgbClr val="FF3300"/>
                </a:solidFill>
                <a:highlight>
                  <a:srgbClr val="FFFF00"/>
                </a:highlight>
              </a:rPr>
              <a:t>minimise</a:t>
            </a:r>
            <a:r>
              <a:rPr lang="en-US" b="1" dirty="0">
                <a:solidFill>
                  <a:srgbClr val="FF3300"/>
                </a:solidFill>
                <a:highlight>
                  <a:srgbClr val="FFFF00"/>
                </a:highlight>
              </a:rPr>
              <a:t> the opportunity for children and adults to be harmed.   </a:t>
            </a:r>
          </a:p>
          <a:p>
            <a:endParaRPr lang="en-US" b="1" dirty="0">
              <a:solidFill>
                <a:srgbClr val="FF3300"/>
              </a:solidFill>
              <a:highlight>
                <a:srgbClr val="FFFF00"/>
              </a:highlight>
            </a:endParaRPr>
          </a:p>
          <a:p>
            <a:r>
              <a:rPr lang="en-US" b="1" dirty="0">
                <a:solidFill>
                  <a:srgbClr val="FF3300"/>
                </a:solidFill>
                <a:highlight>
                  <a:srgbClr val="FFFF00"/>
                </a:highlight>
              </a:rPr>
              <a:t>Standard 8 </a:t>
            </a:r>
            <a:r>
              <a:rPr lang="en-US" dirty="0">
                <a:solidFill>
                  <a:srgbClr val="FF3300"/>
                </a:solidFill>
                <a:highlight>
                  <a:srgbClr val="FFFF00"/>
                </a:highlight>
              </a:rPr>
              <a:t>also requires that the entity has conducted sufficient due diligence on all Third Parties who use the entity’s facilities e.g. </a:t>
            </a:r>
            <a:r>
              <a:rPr lang="en-US" dirty="0" err="1">
                <a:solidFill>
                  <a:srgbClr val="FF3300"/>
                </a:solidFill>
                <a:highlight>
                  <a:srgbClr val="FFFF00"/>
                </a:highlight>
              </a:rPr>
              <a:t>Syro</a:t>
            </a:r>
            <a:r>
              <a:rPr lang="en-US" dirty="0">
                <a:solidFill>
                  <a:srgbClr val="FF3300"/>
                </a:solidFill>
                <a:highlight>
                  <a:srgbClr val="FFFF00"/>
                </a:highlight>
              </a:rPr>
              <a:t> Malabar Eparchy</a:t>
            </a:r>
          </a:p>
          <a:p>
            <a:endParaRPr lang="en-US" dirty="0">
              <a:solidFill>
                <a:srgbClr val="FF3300"/>
              </a:solidFill>
              <a:highlight>
                <a:srgbClr val="FFFF00"/>
              </a:highlight>
            </a:endParaRPr>
          </a:p>
          <a:p>
            <a:r>
              <a:rPr lang="en-AU" dirty="0">
                <a:solidFill>
                  <a:srgbClr val="FF3300"/>
                </a:solidFill>
                <a:highlight>
                  <a:srgbClr val="FFFF00"/>
                </a:highlight>
              </a:rPr>
              <a:t>Strategies for mitigating online risks will be discussed next..</a:t>
            </a:r>
          </a:p>
          <a:p>
            <a:endParaRPr lang="en-AU" dirty="0"/>
          </a:p>
        </p:txBody>
      </p:sp>
      <p:sp>
        <p:nvSpPr>
          <p:cNvPr id="6" name="Header Placeholder 5">
            <a:extLst>
              <a:ext uri="{FF2B5EF4-FFF2-40B4-BE49-F238E27FC236}">
                <a16:creationId xmlns:a16="http://schemas.microsoft.com/office/drawing/2014/main" id="{D7560C8A-86D5-4699-87AF-A9C868BD74D6}"/>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511B929A-9F40-4005-85DF-97D338717881}"/>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E6430CA1-5F7B-4903-95D2-7820A6559660}"/>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D5C44304-CDDA-4CE1-8191-1108DEE88BE4}"/>
              </a:ext>
            </a:extLst>
          </p:cNvPr>
          <p:cNvSpPr>
            <a:spLocks noGrp="1"/>
          </p:cNvSpPr>
          <p:nvPr>
            <p:ph type="sldNum" sz="quarter" idx="5"/>
          </p:nvPr>
        </p:nvSpPr>
        <p:spPr/>
        <p:txBody>
          <a:bodyPr/>
          <a:lstStyle/>
          <a:p>
            <a:fld id="{7E5A801D-EDCF-4885-B429-BEF8C09A52F0}" type="slidenum">
              <a:rPr lang="en-AU" smtClean="0"/>
              <a:pPr/>
              <a:t>30</a:t>
            </a:fld>
            <a:endParaRPr lang="en-AU" dirty="0"/>
          </a:p>
        </p:txBody>
      </p:sp>
    </p:spTree>
    <p:extLst>
      <p:ext uri="{BB962C8B-B14F-4D97-AF65-F5344CB8AC3E}">
        <p14:creationId xmlns:p14="http://schemas.microsoft.com/office/powerpoint/2010/main" val="3356554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E4F126FA-80BE-4676-9334-750075BF7EE2}"/>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E7268219-52DC-42EB-9DCC-1F9051FD7A5C}"/>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864C19BD-64FF-4C04-B6F2-D577305BA4C4}"/>
              </a:ext>
            </a:extLst>
          </p:cNvPr>
          <p:cNvSpPr>
            <a:spLocks noGrp="1"/>
          </p:cNvSpPr>
          <p:nvPr>
            <p:ph type="sldNum" sz="quarter" idx="5"/>
          </p:nvPr>
        </p:nvSpPr>
        <p:spPr/>
        <p:txBody>
          <a:bodyPr/>
          <a:lstStyle/>
          <a:p>
            <a:fld id="{7E5A801D-EDCF-4885-B429-BEF8C09A52F0}" type="slidenum">
              <a:rPr lang="en-AU" smtClean="0"/>
              <a:pPr/>
              <a:t>31</a:t>
            </a:fld>
            <a:endParaRPr lang="en-AU" dirty="0"/>
          </a:p>
        </p:txBody>
      </p:sp>
      <p:sp>
        <p:nvSpPr>
          <p:cNvPr id="7" name="Header Placeholder 6">
            <a:extLst>
              <a:ext uri="{FF2B5EF4-FFF2-40B4-BE49-F238E27FC236}">
                <a16:creationId xmlns:a16="http://schemas.microsoft.com/office/drawing/2014/main" id="{CD11E003-8B86-48D9-A017-34F8C089B2BA}"/>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350490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20">
              <a:defRPr/>
            </a:pPr>
            <a:r>
              <a:rPr lang="en-US" altLang="en-US" dirty="0">
                <a:latin typeface="Arial" panose="020B0604020202020204" pitchFamily="34" charset="0"/>
                <a:cs typeface="Arial" panose="020B0604020202020204" pitchFamily="34" charset="0"/>
              </a:rPr>
              <a:t>9.1 The entity’s safeguarding practices for the protection of children and adults at risk are regularly reviewed.</a:t>
            </a:r>
          </a:p>
          <a:p>
            <a:pPr defTabSz="913120">
              <a:defRPr/>
            </a:pPr>
            <a:r>
              <a:rPr lang="en-US" altLang="en-US" dirty="0">
                <a:latin typeface="Arial" panose="020B0604020202020204" pitchFamily="34" charset="0"/>
                <a:cs typeface="Arial" panose="020B0604020202020204" pitchFamily="34" charset="0"/>
              </a:rPr>
              <a:t>9.2 Concerns and complaints are </a:t>
            </a:r>
            <a:r>
              <a:rPr lang="en-US" altLang="en-US" dirty="0" err="1">
                <a:latin typeface="Arial" panose="020B0604020202020204" pitchFamily="34" charset="0"/>
                <a:cs typeface="Arial" panose="020B0604020202020204" pitchFamily="34" charset="0"/>
              </a:rPr>
              <a:t>analysed</a:t>
            </a:r>
            <a:r>
              <a:rPr lang="en-US" altLang="en-US" dirty="0">
                <a:latin typeface="Arial" panose="020B0604020202020204" pitchFamily="34" charset="0"/>
                <a:cs typeface="Arial" panose="020B0604020202020204" pitchFamily="34" charset="0"/>
              </a:rPr>
              <a:t> to identify causes and systematic failures in safeguarding practices.</a:t>
            </a:r>
          </a:p>
          <a:p>
            <a:pPr defTabSz="913120">
              <a:defRPr/>
            </a:pPr>
            <a:r>
              <a:rPr lang="en-US" altLang="en-US" dirty="0">
                <a:latin typeface="Arial" panose="020B0604020202020204" pitchFamily="34" charset="0"/>
                <a:cs typeface="Arial" panose="020B0604020202020204" pitchFamily="34" charset="0"/>
              </a:rPr>
              <a:t>9.3 The Church Authority reports on the findings of its safeguarding reviews.</a:t>
            </a:r>
            <a:endParaRPr lang="en-AU" dirty="0"/>
          </a:p>
        </p:txBody>
      </p:sp>
      <p:sp>
        <p:nvSpPr>
          <p:cNvPr id="6" name="Header Placeholder 5">
            <a:extLst>
              <a:ext uri="{FF2B5EF4-FFF2-40B4-BE49-F238E27FC236}">
                <a16:creationId xmlns:a16="http://schemas.microsoft.com/office/drawing/2014/main" id="{17E5A012-667A-4B25-ACF6-ED40E67F7F4F}"/>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8D08E28D-5085-4865-A677-8944A3B977EA}"/>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0A2140BC-3E27-4758-96BC-7901A76A275D}"/>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15BE3F36-B5FB-46CC-820A-D857A564C32B}"/>
              </a:ext>
            </a:extLst>
          </p:cNvPr>
          <p:cNvSpPr>
            <a:spLocks noGrp="1"/>
          </p:cNvSpPr>
          <p:nvPr>
            <p:ph type="sldNum" sz="quarter" idx="5"/>
          </p:nvPr>
        </p:nvSpPr>
        <p:spPr/>
        <p:txBody>
          <a:bodyPr/>
          <a:lstStyle/>
          <a:p>
            <a:fld id="{7E5A801D-EDCF-4885-B429-BEF8C09A52F0}" type="slidenum">
              <a:rPr lang="en-AU" smtClean="0"/>
              <a:pPr/>
              <a:t>32</a:t>
            </a:fld>
            <a:endParaRPr lang="en-AU" dirty="0"/>
          </a:p>
        </p:txBody>
      </p:sp>
    </p:spTree>
    <p:extLst>
      <p:ext uri="{BB962C8B-B14F-4D97-AF65-F5344CB8AC3E}">
        <p14:creationId xmlns:p14="http://schemas.microsoft.com/office/powerpoint/2010/main" val="9214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20">
              <a:defRPr/>
            </a:pPr>
            <a:r>
              <a:rPr lang="en-AU" altLang="en-US" dirty="0">
                <a:latin typeface="Arial" panose="020B0604020202020204" pitchFamily="34" charset="0"/>
                <a:cs typeface="Arial" panose="020B0604020202020204" pitchFamily="34" charset="0"/>
              </a:rPr>
              <a:t>Church personnel are made aware of, have read, understand and undertake to follow the Church entity’s policies and procedures;  receive adequate training and education regarding the policies and procedures and how to implement them; and know who to approach with concerns or questions.</a:t>
            </a:r>
          </a:p>
          <a:p>
            <a:pPr defTabSz="913120">
              <a:defRPr/>
            </a:pPr>
            <a:endParaRPr lang="en-AU" altLang="en-US" dirty="0">
              <a:latin typeface="Arial" panose="020B0604020202020204" pitchFamily="34" charset="0"/>
              <a:cs typeface="Arial" panose="020B0604020202020204" pitchFamily="34" charset="0"/>
            </a:endParaRPr>
          </a:p>
          <a:p>
            <a:pPr defTabSz="913120">
              <a:defRPr/>
            </a:pPr>
            <a:endParaRPr lang="en-AU" altLang="en-US" dirty="0">
              <a:latin typeface="Arial" panose="020B0604020202020204" pitchFamily="34" charset="0"/>
              <a:cs typeface="Arial" panose="020B0604020202020204" pitchFamily="34" charset="0"/>
            </a:endParaRPr>
          </a:p>
          <a:p>
            <a:pPr defTabSz="913120">
              <a:defRPr/>
            </a:pPr>
            <a:endParaRPr lang="en-US" altLang="en-US" dirty="0">
              <a:latin typeface="Arial" panose="020B0604020202020204" pitchFamily="34" charset="0"/>
              <a:cs typeface="Arial" panose="020B0604020202020204" pitchFamily="34" charset="0"/>
            </a:endParaRPr>
          </a:p>
          <a:p>
            <a:endParaRPr lang="en-AU" dirty="0"/>
          </a:p>
        </p:txBody>
      </p:sp>
      <p:sp>
        <p:nvSpPr>
          <p:cNvPr id="6" name="Header Placeholder 5">
            <a:extLst>
              <a:ext uri="{FF2B5EF4-FFF2-40B4-BE49-F238E27FC236}">
                <a16:creationId xmlns:a16="http://schemas.microsoft.com/office/drawing/2014/main" id="{3160467D-A541-449D-B5B6-93024D77E815}"/>
              </a:ext>
            </a:extLst>
          </p:cNvPr>
          <p:cNvSpPr>
            <a:spLocks noGrp="1"/>
          </p:cNvSpPr>
          <p:nvPr>
            <p:ph type="hdr" sz="quarter"/>
          </p:nvPr>
        </p:nvSpPr>
        <p:spPr>
          <a:xfrm>
            <a:off x="5" y="2"/>
            <a:ext cx="3072672" cy="513133"/>
          </a:xfrm>
          <a:prstGeom prst="rect">
            <a:avLst/>
          </a:prstGeom>
        </p:spPr>
        <p:txBody>
          <a:bodyPr/>
          <a:lstStyle/>
          <a:p>
            <a:r>
              <a:rPr lang="en-AU" dirty="0"/>
              <a:t>Safeguarding Training 2019</a:t>
            </a:r>
          </a:p>
        </p:txBody>
      </p:sp>
      <p:sp>
        <p:nvSpPr>
          <p:cNvPr id="4" name="Date Placeholder 3">
            <a:extLst>
              <a:ext uri="{FF2B5EF4-FFF2-40B4-BE49-F238E27FC236}">
                <a16:creationId xmlns:a16="http://schemas.microsoft.com/office/drawing/2014/main" id="{FAE93310-CA38-47BB-8675-4A5BFBF6C593}"/>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34A20A6F-DD53-4475-96B1-9BEBAB9534FA}"/>
              </a:ext>
            </a:extLst>
          </p:cNvPr>
          <p:cNvSpPr>
            <a:spLocks noGrp="1"/>
          </p:cNvSpPr>
          <p:nvPr>
            <p:ph type="ftr" sz="quarter" idx="4"/>
          </p:nvPr>
        </p:nvSpPr>
        <p:spPr/>
        <p:txBody>
          <a:bodyPr/>
          <a:lstStyle/>
          <a:p>
            <a:r>
              <a:rPr lang="en-AU"/>
              <a:t>Confidential</a:t>
            </a:r>
            <a:endParaRPr lang="en-AU" dirty="0"/>
          </a:p>
        </p:txBody>
      </p:sp>
      <p:sp>
        <p:nvSpPr>
          <p:cNvPr id="7" name="Slide Number Placeholder 6">
            <a:extLst>
              <a:ext uri="{FF2B5EF4-FFF2-40B4-BE49-F238E27FC236}">
                <a16:creationId xmlns:a16="http://schemas.microsoft.com/office/drawing/2014/main" id="{A0065B62-D9FD-4526-ADE7-2F55BCDAE080}"/>
              </a:ext>
            </a:extLst>
          </p:cNvPr>
          <p:cNvSpPr>
            <a:spLocks noGrp="1"/>
          </p:cNvSpPr>
          <p:nvPr>
            <p:ph type="sldNum" sz="quarter" idx="5"/>
          </p:nvPr>
        </p:nvSpPr>
        <p:spPr/>
        <p:txBody>
          <a:bodyPr/>
          <a:lstStyle/>
          <a:p>
            <a:fld id="{7E5A801D-EDCF-4885-B429-BEF8C09A52F0}" type="slidenum">
              <a:rPr lang="en-AU" smtClean="0"/>
              <a:pPr/>
              <a:t>33</a:t>
            </a:fld>
            <a:endParaRPr lang="en-AU" dirty="0"/>
          </a:p>
        </p:txBody>
      </p:sp>
    </p:spTree>
    <p:extLst>
      <p:ext uri="{BB962C8B-B14F-4D97-AF65-F5344CB8AC3E}">
        <p14:creationId xmlns:p14="http://schemas.microsoft.com/office/powerpoint/2010/main" val="3658765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quote Pope Francis </a:t>
            </a:r>
          </a:p>
          <a:p>
            <a:endParaRPr lang="en-US" dirty="0"/>
          </a:p>
          <a:p>
            <a:r>
              <a:rPr lang="en-US" dirty="0"/>
              <a:t>“Families need to know that the Church is making every effort to protect their children.</a:t>
            </a:r>
          </a:p>
          <a:p>
            <a:r>
              <a:rPr lang="en-US" dirty="0"/>
              <a:t>They should also know that they have every right to turn to the Church with full confidence for it is a safe and secure home”</a:t>
            </a:r>
          </a:p>
          <a:p>
            <a:endParaRPr lang="en-AU" dirty="0"/>
          </a:p>
        </p:txBody>
      </p:sp>
      <p:sp>
        <p:nvSpPr>
          <p:cNvPr id="4" name="Date Placeholder 3">
            <a:extLst>
              <a:ext uri="{FF2B5EF4-FFF2-40B4-BE49-F238E27FC236}">
                <a16:creationId xmlns:a16="http://schemas.microsoft.com/office/drawing/2014/main" id="{F482F67A-9A0F-49E1-9929-7310261CC5E5}"/>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15DFFA09-CA63-4675-A318-38D02E0F2CA2}"/>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2E06668C-A164-4B1D-A418-467A79AE9D33}"/>
              </a:ext>
            </a:extLst>
          </p:cNvPr>
          <p:cNvSpPr>
            <a:spLocks noGrp="1"/>
          </p:cNvSpPr>
          <p:nvPr>
            <p:ph type="sldNum" sz="quarter" idx="5"/>
          </p:nvPr>
        </p:nvSpPr>
        <p:spPr/>
        <p:txBody>
          <a:bodyPr/>
          <a:lstStyle/>
          <a:p>
            <a:fld id="{7E5A801D-EDCF-4885-B429-BEF8C09A52F0}" type="slidenum">
              <a:rPr lang="en-AU" smtClean="0"/>
              <a:pPr/>
              <a:t>34</a:t>
            </a:fld>
            <a:endParaRPr lang="en-AU" dirty="0"/>
          </a:p>
        </p:txBody>
      </p:sp>
      <p:sp>
        <p:nvSpPr>
          <p:cNvPr id="7" name="Header Placeholder 6">
            <a:extLst>
              <a:ext uri="{FF2B5EF4-FFF2-40B4-BE49-F238E27FC236}">
                <a16:creationId xmlns:a16="http://schemas.microsoft.com/office/drawing/2014/main" id="{AC97056A-D071-4186-9A2D-843F27CBDA76}"/>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072029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Diocesan Safeguarding Policy also includes a Code of Ethical Behaviour.</a:t>
            </a:r>
            <a:r>
              <a:rPr lang="en-US" baseline="0" dirty="0"/>
              <a:t> The principles contained within the Code of Ethical Behaviour are:</a:t>
            </a:r>
          </a:p>
          <a:p>
            <a:endParaRPr lang="en-US" baseline="0" dirty="0"/>
          </a:p>
          <a:p>
            <a:pPr marL="228280" indent="-228280">
              <a:buFont typeface="+mj-lt"/>
              <a:buAutoNum type="arabicPeriod"/>
            </a:pPr>
            <a:r>
              <a:rPr lang="en-US" baseline="0" dirty="0"/>
              <a:t>Committing to justice and equity</a:t>
            </a:r>
          </a:p>
          <a:p>
            <a:pPr marL="228280" indent="-228280">
              <a:buFont typeface="+mj-lt"/>
              <a:buAutoNum type="arabicPeriod"/>
            </a:pPr>
            <a:r>
              <a:rPr lang="en-US" baseline="0" dirty="0"/>
              <a:t>Respect for the dignity and rights of others</a:t>
            </a:r>
          </a:p>
          <a:p>
            <a:pPr marL="228280" indent="-228280">
              <a:buFont typeface="+mj-lt"/>
              <a:buAutoNum type="arabicPeriod"/>
            </a:pPr>
            <a:r>
              <a:rPr lang="en-US" baseline="0" dirty="0"/>
              <a:t>Maintaining safe and supportive relationships</a:t>
            </a:r>
          </a:p>
          <a:p>
            <a:pPr marL="228280" indent="-228280">
              <a:buFont typeface="+mj-lt"/>
              <a:buAutoNum type="arabicPeriod"/>
            </a:pPr>
            <a:r>
              <a:rPr lang="en-US" baseline="0" dirty="0"/>
              <a:t>Responding with integrity to the poor, alienated or marginalized</a:t>
            </a:r>
          </a:p>
          <a:p>
            <a:pPr marL="228280" indent="-228280">
              <a:buFont typeface="+mj-lt"/>
              <a:buAutoNum type="arabicPeriod"/>
            </a:pPr>
            <a:r>
              <a:rPr lang="en-US" baseline="0" dirty="0"/>
              <a:t>Striving for excellence in work</a:t>
            </a:r>
          </a:p>
          <a:p>
            <a:pPr marL="228280" indent="-228280">
              <a:buFont typeface="+mj-lt"/>
              <a:buAutoNum type="arabicPeriod"/>
            </a:pPr>
            <a:r>
              <a:rPr lang="en-US" baseline="0" dirty="0"/>
              <a:t>Maintaining appropriate professional boundaries</a:t>
            </a:r>
          </a:p>
          <a:p>
            <a:endParaRPr lang="en-US" dirty="0"/>
          </a:p>
          <a:p>
            <a:endParaRPr lang="en-US" dirty="0"/>
          </a:p>
          <a:p>
            <a:endParaRPr lang="en-US" dirty="0"/>
          </a:p>
          <a:p>
            <a:endParaRPr lang="en-AU" dirty="0"/>
          </a:p>
        </p:txBody>
      </p:sp>
      <p:sp>
        <p:nvSpPr>
          <p:cNvPr id="4" name="Date Placeholder 3">
            <a:extLst>
              <a:ext uri="{FF2B5EF4-FFF2-40B4-BE49-F238E27FC236}">
                <a16:creationId xmlns:a16="http://schemas.microsoft.com/office/drawing/2014/main" id="{FA9AFE20-4F71-4C68-8C57-77BBAFFF9006}"/>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DB00AA6F-E2AA-4010-8D70-14A620595C96}"/>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16F635AB-89A2-4DFF-AAF5-711EC9BE21EC}"/>
              </a:ext>
            </a:extLst>
          </p:cNvPr>
          <p:cNvSpPr>
            <a:spLocks noGrp="1"/>
          </p:cNvSpPr>
          <p:nvPr>
            <p:ph type="sldNum" sz="quarter" idx="5"/>
          </p:nvPr>
        </p:nvSpPr>
        <p:spPr/>
        <p:txBody>
          <a:bodyPr/>
          <a:lstStyle/>
          <a:p>
            <a:fld id="{7E5A801D-EDCF-4885-B429-BEF8C09A52F0}" type="slidenum">
              <a:rPr lang="en-AU" smtClean="0"/>
              <a:pPr/>
              <a:t>35</a:t>
            </a:fld>
            <a:endParaRPr lang="en-AU" dirty="0"/>
          </a:p>
        </p:txBody>
      </p:sp>
      <p:sp>
        <p:nvSpPr>
          <p:cNvPr id="7" name="Header Placeholder 6">
            <a:extLst>
              <a:ext uri="{FF2B5EF4-FFF2-40B4-BE49-F238E27FC236}">
                <a16:creationId xmlns:a16="http://schemas.microsoft.com/office/drawing/2014/main" id="{1D737771-46CF-406C-AB1B-A2B44B0CAAC2}"/>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4048383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5219B7D6-A442-4F2A-8BD5-82A251E7F71F}"/>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8CE70F1B-D2D1-45D6-8130-3F7CA7C35C12}"/>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09FEC5BE-AD4B-44A5-98A3-5BBBC3FE148C}"/>
              </a:ext>
            </a:extLst>
          </p:cNvPr>
          <p:cNvSpPr>
            <a:spLocks noGrp="1"/>
          </p:cNvSpPr>
          <p:nvPr>
            <p:ph type="sldNum" sz="quarter" idx="5"/>
          </p:nvPr>
        </p:nvSpPr>
        <p:spPr/>
        <p:txBody>
          <a:bodyPr/>
          <a:lstStyle/>
          <a:p>
            <a:fld id="{7E5A801D-EDCF-4885-B429-BEF8C09A52F0}" type="slidenum">
              <a:rPr lang="en-AU" smtClean="0"/>
              <a:pPr/>
              <a:t>36</a:t>
            </a:fld>
            <a:endParaRPr lang="en-AU" dirty="0"/>
          </a:p>
        </p:txBody>
      </p:sp>
      <p:sp>
        <p:nvSpPr>
          <p:cNvPr id="7" name="Header Placeholder 6">
            <a:extLst>
              <a:ext uri="{FF2B5EF4-FFF2-40B4-BE49-F238E27FC236}">
                <a16:creationId xmlns:a16="http://schemas.microsoft.com/office/drawing/2014/main" id="{06E0CFFE-A9FF-41B1-AF68-420EC2467D4D}"/>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417078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C42659E7-595D-4292-B521-15791B3FD4E4}"/>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25029345-4ADB-4B0E-B341-AD5E4CC1E435}"/>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FF37145B-AC31-49D9-BEC4-C4C76A126D7B}"/>
              </a:ext>
            </a:extLst>
          </p:cNvPr>
          <p:cNvSpPr>
            <a:spLocks noGrp="1"/>
          </p:cNvSpPr>
          <p:nvPr>
            <p:ph type="sldNum" sz="quarter" idx="5"/>
          </p:nvPr>
        </p:nvSpPr>
        <p:spPr/>
        <p:txBody>
          <a:bodyPr/>
          <a:lstStyle/>
          <a:p>
            <a:fld id="{7E5A801D-EDCF-4885-B429-BEF8C09A52F0}" type="slidenum">
              <a:rPr lang="en-AU" smtClean="0"/>
              <a:pPr/>
              <a:t>37</a:t>
            </a:fld>
            <a:endParaRPr lang="en-AU" dirty="0"/>
          </a:p>
        </p:txBody>
      </p:sp>
      <p:sp>
        <p:nvSpPr>
          <p:cNvPr id="7" name="Header Placeholder 6">
            <a:extLst>
              <a:ext uri="{FF2B5EF4-FFF2-40B4-BE49-F238E27FC236}">
                <a16:creationId xmlns:a16="http://schemas.microsoft.com/office/drawing/2014/main" id="{B5F95827-1D61-4B56-B1A9-BFFC30BE175A}"/>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328072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is recommended by the Diocese in managing disclosures</a:t>
            </a:r>
          </a:p>
          <a:p>
            <a:r>
              <a:rPr lang="en-US" b="1" dirty="0"/>
              <a:t>Respond</a:t>
            </a:r>
          </a:p>
          <a:p>
            <a:pPr marL="171210" indent="-171210">
              <a:buFont typeface="Arial" panose="020B0604020202020204" pitchFamily="34" charset="0"/>
              <a:buChar char="•"/>
            </a:pPr>
            <a:r>
              <a:rPr lang="en-US" dirty="0"/>
              <a:t>Be open to hearing the disclosure. Don’t ignore,</a:t>
            </a:r>
            <a:r>
              <a:rPr lang="en-US" baseline="0" dirty="0"/>
              <a:t> avoid or divert the person.</a:t>
            </a:r>
          </a:p>
          <a:p>
            <a:pPr marL="171210" indent="-171210">
              <a:buFont typeface="Arial" panose="020B0604020202020204" pitchFamily="34" charset="0"/>
              <a:buChar char="•"/>
            </a:pPr>
            <a:r>
              <a:rPr lang="en-US" baseline="0" dirty="0"/>
              <a:t>Find a confidential and safe place to hear the disclosure.</a:t>
            </a:r>
            <a:endParaRPr lang="en-US" dirty="0"/>
          </a:p>
          <a:p>
            <a:pPr marL="171210" indent="-171210">
              <a:buFont typeface="Arial" panose="020B0604020202020204" pitchFamily="34" charset="0"/>
              <a:buChar char="•"/>
            </a:pPr>
            <a:r>
              <a:rPr lang="en-US" dirty="0"/>
              <a:t>Listen – really listen! Allow the person to tell their story without interruption.</a:t>
            </a:r>
          </a:p>
          <a:p>
            <a:pPr marL="171210" indent="-171210">
              <a:buFont typeface="Arial" panose="020B0604020202020204" pitchFamily="34" charset="0"/>
              <a:buChar char="•"/>
            </a:pPr>
            <a:r>
              <a:rPr lang="en-US" dirty="0"/>
              <a:t>Remain calm even if the person becomes upset</a:t>
            </a:r>
            <a:r>
              <a:rPr lang="en-US" baseline="0" dirty="0"/>
              <a:t> or angry. Acknowledge their feelings and emotions.</a:t>
            </a:r>
            <a:endParaRPr lang="en-US" dirty="0"/>
          </a:p>
          <a:p>
            <a:pPr marL="171210" indent="-171210">
              <a:buFont typeface="Arial" panose="020B0604020202020204" pitchFamily="34" charset="0"/>
              <a:buChar char="•"/>
            </a:pPr>
            <a:r>
              <a:rPr lang="en-US" dirty="0"/>
              <a:t>Express your understanding and acceptance of their experience.</a:t>
            </a:r>
          </a:p>
          <a:p>
            <a:pPr marL="171210" indent="-171210">
              <a:buFont typeface="Arial" panose="020B0604020202020204" pitchFamily="34" charset="0"/>
              <a:buChar char="•"/>
            </a:pPr>
            <a:r>
              <a:rPr lang="en-US" u="sng" dirty="0"/>
              <a:t>Don’t</a:t>
            </a:r>
            <a:r>
              <a:rPr lang="en-US" dirty="0"/>
              <a:t> challenge the disclosure</a:t>
            </a:r>
            <a:r>
              <a:rPr lang="en-US" baseline="0" dirty="0"/>
              <a:t> or defend those who have been accused.</a:t>
            </a:r>
            <a:endParaRPr lang="en-US" dirty="0"/>
          </a:p>
          <a:p>
            <a:endParaRPr lang="en-US" dirty="0"/>
          </a:p>
          <a:p>
            <a:r>
              <a:rPr lang="en-US" b="1" dirty="0"/>
              <a:t>Record</a:t>
            </a:r>
          </a:p>
          <a:p>
            <a:pPr marL="171210" indent="-171210">
              <a:buFont typeface="Arial" panose="020B0604020202020204" pitchFamily="34" charset="0"/>
              <a:buChar char="•"/>
            </a:pPr>
            <a:r>
              <a:rPr lang="en-US" dirty="0"/>
              <a:t>Make a record of the disclosure, your observations and actions.</a:t>
            </a:r>
          </a:p>
          <a:p>
            <a:pPr marL="171210" indent="-171210">
              <a:buFont typeface="Arial" panose="020B0604020202020204" pitchFamily="34" charset="0"/>
              <a:buChar char="•"/>
            </a:pPr>
            <a:r>
              <a:rPr lang="en-US" dirty="0"/>
              <a:t>Record the time,</a:t>
            </a:r>
            <a:r>
              <a:rPr lang="en-US" baseline="0" dirty="0"/>
              <a:t> date, place and how the disclosure was made.</a:t>
            </a:r>
            <a:endParaRPr lang="en-US" dirty="0"/>
          </a:p>
          <a:p>
            <a:pPr marL="171210" indent="-171210">
              <a:buFont typeface="Arial" panose="020B0604020202020204" pitchFamily="34" charset="0"/>
              <a:buChar char="•"/>
            </a:pPr>
            <a:r>
              <a:rPr lang="en-US" dirty="0"/>
              <a:t>Use</a:t>
            </a:r>
            <a:r>
              <a:rPr lang="en-US" baseline="0" dirty="0"/>
              <a:t> their words and expressions – not yours!!</a:t>
            </a:r>
            <a:endParaRPr lang="en-US" dirty="0"/>
          </a:p>
          <a:p>
            <a:pPr marL="171210" indent="-171210">
              <a:buFont typeface="Arial" panose="020B0604020202020204" pitchFamily="34" charset="0"/>
              <a:buChar char="•"/>
            </a:pPr>
            <a:r>
              <a:rPr lang="en-US" dirty="0"/>
              <a:t>Check your understanding of the disclosure by reviewing what was said.</a:t>
            </a:r>
          </a:p>
          <a:p>
            <a:pPr marL="171210" indent="-171210">
              <a:buFont typeface="Arial" panose="020B0604020202020204" pitchFamily="34" charset="0"/>
              <a:buChar char="•"/>
            </a:pPr>
            <a:r>
              <a:rPr lang="en-US" dirty="0"/>
              <a:t>Keep a copy of your record.</a:t>
            </a:r>
          </a:p>
          <a:p>
            <a:pPr marL="171210" indent="-171210">
              <a:buFont typeface="Arial" panose="020B0604020202020204" pitchFamily="34" charset="0"/>
              <a:buChar char="•"/>
            </a:pPr>
            <a:r>
              <a:rPr lang="en-US" u="sng" dirty="0"/>
              <a:t>Don’t</a:t>
            </a:r>
            <a:r>
              <a:rPr lang="en-US" dirty="0"/>
              <a:t> investigate!!</a:t>
            </a:r>
          </a:p>
          <a:p>
            <a:endParaRPr lang="en-US" dirty="0"/>
          </a:p>
          <a:p>
            <a:r>
              <a:rPr lang="en-US" b="1" dirty="0"/>
              <a:t>Refer</a:t>
            </a:r>
          </a:p>
          <a:p>
            <a:pPr marL="171210" indent="-171210">
              <a:buFont typeface="Arial" panose="020B0604020202020204" pitchFamily="34" charset="0"/>
              <a:buChar char="•"/>
            </a:pPr>
            <a:r>
              <a:rPr lang="en-US" dirty="0"/>
              <a:t>Address safety concerns first.</a:t>
            </a:r>
            <a:r>
              <a:rPr lang="en-US" baseline="0" dirty="0"/>
              <a:t> </a:t>
            </a:r>
            <a:r>
              <a:rPr lang="en-US" dirty="0"/>
              <a:t>Call ‘000’ if someone is in imminent risk or danger.</a:t>
            </a:r>
          </a:p>
          <a:p>
            <a:pPr marL="171210" indent="-171210">
              <a:buFont typeface="Arial" panose="020B0604020202020204" pitchFamily="34" charset="0"/>
              <a:buChar char="•"/>
            </a:pPr>
            <a:r>
              <a:rPr lang="en-US" dirty="0"/>
              <a:t>Advise the person you will need to notify others who can assist.</a:t>
            </a:r>
          </a:p>
          <a:p>
            <a:pPr marL="171210" indent="-171210">
              <a:buFont typeface="Arial" panose="020B0604020202020204" pitchFamily="34" charset="0"/>
              <a:buChar char="•"/>
            </a:pPr>
            <a:r>
              <a:rPr lang="en-US" dirty="0"/>
              <a:t>Refer the matter ASAP.</a:t>
            </a:r>
          </a:p>
          <a:p>
            <a:pPr marL="171210" indent="-171210">
              <a:buFont typeface="Arial" panose="020B0604020202020204" pitchFamily="34" charset="0"/>
              <a:buChar char="•"/>
            </a:pPr>
            <a:r>
              <a:rPr lang="en-US" u="sng" dirty="0"/>
              <a:t>Don’t</a:t>
            </a:r>
            <a:r>
              <a:rPr lang="en-US" dirty="0"/>
              <a:t> promise the person</a:t>
            </a:r>
            <a:r>
              <a:rPr lang="en-US" baseline="0" dirty="0"/>
              <a:t> full confidentiality – others may also be at risk.</a:t>
            </a:r>
            <a:endParaRPr lang="en-US" dirty="0"/>
          </a:p>
          <a:p>
            <a:pPr marL="171210" indent="-171210">
              <a:buFont typeface="Arial" panose="020B0604020202020204" pitchFamily="34" charset="0"/>
              <a:buChar char="•"/>
            </a:pPr>
            <a:r>
              <a:rPr lang="en-US" dirty="0"/>
              <a:t>If in doubt – refer</a:t>
            </a:r>
            <a:r>
              <a:rPr lang="en-US" baseline="0" dirty="0"/>
              <a:t> it!!!</a:t>
            </a:r>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0C43ACA6-595B-4BAA-AAB2-E659AC7A3778}"/>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5F3B8183-4216-4338-A5F5-CE66145CABFE}"/>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26B3823D-C1A9-4284-B4CF-0929F1BD2B03}"/>
              </a:ext>
            </a:extLst>
          </p:cNvPr>
          <p:cNvSpPr>
            <a:spLocks noGrp="1"/>
          </p:cNvSpPr>
          <p:nvPr>
            <p:ph type="sldNum" sz="quarter" idx="5"/>
          </p:nvPr>
        </p:nvSpPr>
        <p:spPr/>
        <p:txBody>
          <a:bodyPr/>
          <a:lstStyle/>
          <a:p>
            <a:fld id="{7E5A801D-EDCF-4885-B429-BEF8C09A52F0}" type="slidenum">
              <a:rPr lang="en-AU" smtClean="0"/>
              <a:pPr/>
              <a:t>38</a:t>
            </a:fld>
            <a:endParaRPr lang="en-AU" dirty="0"/>
          </a:p>
        </p:txBody>
      </p:sp>
      <p:sp>
        <p:nvSpPr>
          <p:cNvPr id="7" name="Header Placeholder 6">
            <a:extLst>
              <a:ext uri="{FF2B5EF4-FFF2-40B4-BE49-F238E27FC236}">
                <a16:creationId xmlns:a16="http://schemas.microsoft.com/office/drawing/2014/main" id="{ED2A5360-8056-486B-99B6-6EB34EF2BC2C}"/>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851984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Respond</a:t>
            </a:r>
          </a:p>
          <a:p>
            <a:pPr marL="171210" indent="-171210">
              <a:buFont typeface="Arial" panose="020B0604020202020204" pitchFamily="34" charset="0"/>
              <a:buChar char="•"/>
            </a:pPr>
            <a:r>
              <a:rPr lang="en-US" dirty="0"/>
              <a:t>Be open to hearing the disclosure. Don’t ignore,</a:t>
            </a:r>
            <a:r>
              <a:rPr lang="en-US" baseline="0" dirty="0"/>
              <a:t> avoid or divert the person.</a:t>
            </a:r>
          </a:p>
          <a:p>
            <a:pPr marL="171210" indent="-171210">
              <a:buFont typeface="Arial" panose="020B0604020202020204" pitchFamily="34" charset="0"/>
              <a:buChar char="•"/>
            </a:pPr>
            <a:r>
              <a:rPr lang="en-US" baseline="0" dirty="0"/>
              <a:t>Find a confidential and safe place to hear the disclosure.</a:t>
            </a:r>
            <a:endParaRPr lang="en-US" dirty="0"/>
          </a:p>
          <a:p>
            <a:pPr marL="171210" indent="-171210">
              <a:buFont typeface="Arial" panose="020B0604020202020204" pitchFamily="34" charset="0"/>
              <a:buChar char="•"/>
            </a:pPr>
            <a:r>
              <a:rPr lang="en-US" dirty="0"/>
              <a:t>Listen – really listen! Allow the person to tell their story without interruption.</a:t>
            </a:r>
          </a:p>
          <a:p>
            <a:pPr marL="171210" indent="-171210">
              <a:buFont typeface="Arial" panose="020B0604020202020204" pitchFamily="34" charset="0"/>
              <a:buChar char="•"/>
            </a:pPr>
            <a:r>
              <a:rPr lang="en-US" dirty="0"/>
              <a:t>Remain calm even if the person becomes upset</a:t>
            </a:r>
            <a:r>
              <a:rPr lang="en-US" baseline="0" dirty="0"/>
              <a:t> or angry. Acknowledge their feelings and emotions.</a:t>
            </a:r>
            <a:endParaRPr lang="en-US" dirty="0"/>
          </a:p>
          <a:p>
            <a:pPr marL="171210" indent="-171210">
              <a:buFont typeface="Arial" panose="020B0604020202020204" pitchFamily="34" charset="0"/>
              <a:buChar char="•"/>
            </a:pPr>
            <a:r>
              <a:rPr lang="en-US" dirty="0"/>
              <a:t>Validate the disclosure by expressing your understanding and acceptance of their experience.</a:t>
            </a:r>
          </a:p>
          <a:p>
            <a:pPr marL="171210" indent="-171210">
              <a:buFont typeface="Arial" panose="020B0604020202020204" pitchFamily="34" charset="0"/>
              <a:buChar char="•"/>
            </a:pPr>
            <a:r>
              <a:rPr lang="en-US" u="sng" dirty="0"/>
              <a:t>Don’t</a:t>
            </a:r>
            <a:r>
              <a:rPr lang="en-US" dirty="0"/>
              <a:t> challenge the disclosure</a:t>
            </a:r>
            <a:r>
              <a:rPr lang="en-US" baseline="0" dirty="0"/>
              <a:t> or defend those who have been accused.</a:t>
            </a:r>
            <a:endParaRPr lang="en-US" dirty="0"/>
          </a:p>
          <a:p>
            <a:endParaRPr lang="en-US" dirty="0"/>
          </a:p>
          <a:p>
            <a:endParaRPr lang="en-US" dirty="0"/>
          </a:p>
        </p:txBody>
      </p:sp>
      <p:sp>
        <p:nvSpPr>
          <p:cNvPr id="4" name="Date Placeholder 3">
            <a:extLst>
              <a:ext uri="{FF2B5EF4-FFF2-40B4-BE49-F238E27FC236}">
                <a16:creationId xmlns:a16="http://schemas.microsoft.com/office/drawing/2014/main" id="{BDEFE069-3DD6-4E6D-8DD5-2397B1620FE3}"/>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C058B1D7-394E-4EE9-B5C1-C726312E1A51}"/>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66B578FC-5E78-405B-AFEF-A40E50146209}"/>
              </a:ext>
            </a:extLst>
          </p:cNvPr>
          <p:cNvSpPr>
            <a:spLocks noGrp="1"/>
          </p:cNvSpPr>
          <p:nvPr>
            <p:ph type="sldNum" sz="quarter" idx="5"/>
          </p:nvPr>
        </p:nvSpPr>
        <p:spPr/>
        <p:txBody>
          <a:bodyPr/>
          <a:lstStyle/>
          <a:p>
            <a:fld id="{7E5A801D-EDCF-4885-B429-BEF8C09A52F0}" type="slidenum">
              <a:rPr lang="en-AU" smtClean="0"/>
              <a:pPr/>
              <a:t>39</a:t>
            </a:fld>
            <a:endParaRPr lang="en-AU" dirty="0"/>
          </a:p>
        </p:txBody>
      </p:sp>
      <p:sp>
        <p:nvSpPr>
          <p:cNvPr id="7" name="Header Placeholder 6">
            <a:extLst>
              <a:ext uri="{FF2B5EF4-FFF2-40B4-BE49-F238E27FC236}">
                <a16:creationId xmlns:a16="http://schemas.microsoft.com/office/drawing/2014/main" id="{5FFCE4C5-2745-4018-8D43-6FF16A2BE7BB}"/>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97887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DD87AD36-EBBC-4919-976F-431037E93E76}"/>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9B7816BE-2C79-41CC-9621-36F7839E31EC}"/>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8D09B010-90BF-454C-A8D6-E420B63DE5FD}"/>
              </a:ext>
            </a:extLst>
          </p:cNvPr>
          <p:cNvSpPr>
            <a:spLocks noGrp="1"/>
          </p:cNvSpPr>
          <p:nvPr>
            <p:ph type="sldNum" sz="quarter" idx="5"/>
          </p:nvPr>
        </p:nvSpPr>
        <p:spPr/>
        <p:txBody>
          <a:bodyPr/>
          <a:lstStyle/>
          <a:p>
            <a:fld id="{7E5A801D-EDCF-4885-B429-BEF8C09A52F0}" type="slidenum">
              <a:rPr lang="en-AU" smtClean="0"/>
              <a:pPr/>
              <a:t>4</a:t>
            </a:fld>
            <a:endParaRPr lang="en-AU" dirty="0"/>
          </a:p>
        </p:txBody>
      </p:sp>
      <p:sp>
        <p:nvSpPr>
          <p:cNvPr id="7" name="Header Placeholder 6">
            <a:extLst>
              <a:ext uri="{FF2B5EF4-FFF2-40B4-BE49-F238E27FC236}">
                <a16:creationId xmlns:a16="http://schemas.microsoft.com/office/drawing/2014/main" id="{F78D1268-9471-4579-A1A0-536F038FC143}"/>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3971248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Record</a:t>
            </a:r>
          </a:p>
          <a:p>
            <a:pPr marL="171210" indent="-171210">
              <a:buFont typeface="Arial" panose="020B0604020202020204" pitchFamily="34" charset="0"/>
              <a:buChar char="•"/>
            </a:pPr>
            <a:r>
              <a:rPr lang="en-US" dirty="0"/>
              <a:t>Make a record of the disclosure, your observations and actions.</a:t>
            </a:r>
          </a:p>
          <a:p>
            <a:pPr marL="171210" indent="-171210">
              <a:buFont typeface="Arial" panose="020B0604020202020204" pitchFamily="34" charset="0"/>
              <a:buChar char="•"/>
            </a:pPr>
            <a:r>
              <a:rPr lang="en-US" dirty="0"/>
              <a:t>Record the time,</a:t>
            </a:r>
            <a:r>
              <a:rPr lang="en-US" baseline="0" dirty="0"/>
              <a:t> date, place and how the disclosure was made.</a:t>
            </a:r>
            <a:endParaRPr lang="en-US" dirty="0"/>
          </a:p>
          <a:p>
            <a:pPr marL="171210" indent="-171210">
              <a:buFont typeface="Arial" panose="020B0604020202020204" pitchFamily="34" charset="0"/>
              <a:buChar char="•"/>
            </a:pPr>
            <a:r>
              <a:rPr lang="en-US" dirty="0"/>
              <a:t>Use</a:t>
            </a:r>
            <a:r>
              <a:rPr lang="en-US" baseline="0" dirty="0"/>
              <a:t> their words and expressions – not yours!!</a:t>
            </a:r>
            <a:endParaRPr lang="en-US" dirty="0"/>
          </a:p>
          <a:p>
            <a:pPr marL="171210" indent="-171210">
              <a:buFont typeface="Arial" panose="020B0604020202020204" pitchFamily="34" charset="0"/>
              <a:buChar char="•"/>
            </a:pPr>
            <a:r>
              <a:rPr lang="en-US" dirty="0"/>
              <a:t>Check your understanding of the disclosure by reviewing what was said.</a:t>
            </a:r>
          </a:p>
          <a:p>
            <a:pPr marL="171210" indent="-171210">
              <a:buFont typeface="Arial" panose="020B0604020202020204" pitchFamily="34" charset="0"/>
              <a:buChar char="•"/>
            </a:pPr>
            <a:r>
              <a:rPr lang="en-US" dirty="0"/>
              <a:t>Keep a copy of your record.</a:t>
            </a:r>
          </a:p>
          <a:p>
            <a:pPr marL="171210" indent="-171210">
              <a:buFont typeface="Arial" panose="020B0604020202020204" pitchFamily="34" charset="0"/>
              <a:buChar char="•"/>
            </a:pPr>
            <a:r>
              <a:rPr lang="en-US" u="sng" dirty="0"/>
              <a:t>Don’t</a:t>
            </a:r>
            <a:r>
              <a:rPr lang="en-US" dirty="0"/>
              <a:t> investigate!!</a:t>
            </a:r>
          </a:p>
          <a:p>
            <a:pPr marL="171210" indent="-171210">
              <a:buFont typeface="Arial" panose="020B0604020202020204" pitchFamily="34" charset="0"/>
              <a:buChar char="•"/>
            </a:pPr>
            <a:r>
              <a:rPr lang="en-US" b="1" dirty="0"/>
              <a:t>Refer the matter to the Professional Standards and Safeguarding Office</a:t>
            </a:r>
          </a:p>
          <a:p>
            <a:endParaRPr lang="en-US" b="1" dirty="0"/>
          </a:p>
          <a:p>
            <a:endParaRPr lang="en-US" dirty="0"/>
          </a:p>
        </p:txBody>
      </p:sp>
      <p:sp>
        <p:nvSpPr>
          <p:cNvPr id="4" name="Date Placeholder 3">
            <a:extLst>
              <a:ext uri="{FF2B5EF4-FFF2-40B4-BE49-F238E27FC236}">
                <a16:creationId xmlns:a16="http://schemas.microsoft.com/office/drawing/2014/main" id="{AEFD973D-4B09-459E-B853-B5646FDF8584}"/>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3BACA915-B8B1-410E-9A35-9410022F977C}"/>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4E0AE080-5D37-4B0E-8903-70AF0A9DA4D7}"/>
              </a:ext>
            </a:extLst>
          </p:cNvPr>
          <p:cNvSpPr>
            <a:spLocks noGrp="1"/>
          </p:cNvSpPr>
          <p:nvPr>
            <p:ph type="sldNum" sz="quarter" idx="5"/>
          </p:nvPr>
        </p:nvSpPr>
        <p:spPr/>
        <p:txBody>
          <a:bodyPr/>
          <a:lstStyle/>
          <a:p>
            <a:fld id="{7E5A801D-EDCF-4885-B429-BEF8C09A52F0}" type="slidenum">
              <a:rPr lang="en-AU" smtClean="0"/>
              <a:pPr/>
              <a:t>40</a:t>
            </a:fld>
            <a:endParaRPr lang="en-AU" dirty="0"/>
          </a:p>
        </p:txBody>
      </p:sp>
      <p:sp>
        <p:nvSpPr>
          <p:cNvPr id="7" name="Header Placeholder 6">
            <a:extLst>
              <a:ext uri="{FF2B5EF4-FFF2-40B4-BE49-F238E27FC236}">
                <a16:creationId xmlns:a16="http://schemas.microsoft.com/office/drawing/2014/main" id="{BD283AFB-69B6-4109-B7F4-B8ABE39E2925}"/>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1898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1" dirty="0"/>
              <a:t>Refer</a:t>
            </a:r>
          </a:p>
          <a:p>
            <a:pPr marL="171210" indent="-171210">
              <a:buFont typeface="Arial" panose="020B0604020202020204" pitchFamily="34" charset="0"/>
              <a:buChar char="•"/>
            </a:pPr>
            <a:r>
              <a:rPr lang="en-US" dirty="0"/>
              <a:t>Address safety concerns first.</a:t>
            </a:r>
            <a:r>
              <a:rPr lang="en-US" baseline="0" dirty="0"/>
              <a:t> </a:t>
            </a:r>
            <a:r>
              <a:rPr lang="en-US" dirty="0"/>
              <a:t>Call ‘000’ if someone is in imminent risk or danger.</a:t>
            </a:r>
          </a:p>
          <a:p>
            <a:pPr marL="171210" indent="-171210">
              <a:buFont typeface="Arial" panose="020B0604020202020204" pitchFamily="34" charset="0"/>
              <a:buChar char="•"/>
            </a:pPr>
            <a:r>
              <a:rPr lang="en-US" dirty="0"/>
              <a:t>Advise the person you will need to advise others who can assist.</a:t>
            </a:r>
          </a:p>
          <a:p>
            <a:pPr marL="171210" indent="-171210">
              <a:buFont typeface="Arial" panose="020B0604020202020204" pitchFamily="34" charset="0"/>
              <a:buChar char="•"/>
            </a:pPr>
            <a:r>
              <a:rPr lang="en-US" dirty="0"/>
              <a:t>Refer the matter ASAP.</a:t>
            </a:r>
          </a:p>
          <a:p>
            <a:pPr marL="171210" indent="-171210">
              <a:buFont typeface="Arial" panose="020B0604020202020204" pitchFamily="34" charset="0"/>
              <a:buChar char="•"/>
            </a:pPr>
            <a:r>
              <a:rPr lang="en-US" u="sng" dirty="0"/>
              <a:t>Don’t</a:t>
            </a:r>
            <a:r>
              <a:rPr lang="en-US" dirty="0"/>
              <a:t> promise the person</a:t>
            </a:r>
            <a:r>
              <a:rPr lang="en-US" baseline="0" dirty="0"/>
              <a:t> full confidentiality – others may also be at risk.</a:t>
            </a:r>
            <a:endParaRPr lang="en-US" dirty="0"/>
          </a:p>
          <a:p>
            <a:pPr marL="171210" indent="-171210">
              <a:buFont typeface="Arial" panose="020B0604020202020204" pitchFamily="34" charset="0"/>
              <a:buChar char="•"/>
            </a:pPr>
            <a:r>
              <a:rPr lang="en-US" dirty="0"/>
              <a:t>If in doubt – refer</a:t>
            </a:r>
            <a:r>
              <a:rPr lang="en-US" baseline="0" dirty="0"/>
              <a:t> it!!!</a:t>
            </a:r>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74B6D3E3-E461-44CB-A63B-DF4957ACCB1C}"/>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DF46BB89-5850-4CE9-B623-10B3DB75BF85}"/>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3686F700-F438-49C0-84C3-F9F945754D56}"/>
              </a:ext>
            </a:extLst>
          </p:cNvPr>
          <p:cNvSpPr>
            <a:spLocks noGrp="1"/>
          </p:cNvSpPr>
          <p:nvPr>
            <p:ph type="sldNum" sz="quarter" idx="5"/>
          </p:nvPr>
        </p:nvSpPr>
        <p:spPr/>
        <p:txBody>
          <a:bodyPr/>
          <a:lstStyle/>
          <a:p>
            <a:fld id="{7E5A801D-EDCF-4885-B429-BEF8C09A52F0}" type="slidenum">
              <a:rPr lang="en-AU" smtClean="0"/>
              <a:pPr/>
              <a:t>41</a:t>
            </a:fld>
            <a:endParaRPr lang="en-AU" dirty="0"/>
          </a:p>
        </p:txBody>
      </p:sp>
      <p:sp>
        <p:nvSpPr>
          <p:cNvPr id="7" name="Header Placeholder 6">
            <a:extLst>
              <a:ext uri="{FF2B5EF4-FFF2-40B4-BE49-F238E27FC236}">
                <a16:creationId xmlns:a16="http://schemas.microsoft.com/office/drawing/2014/main" id="{040DA29A-1F91-42AE-9000-E22F36F7100D}"/>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879858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F3C03A25-AF4A-47D6-9F7A-091364F95499}"/>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DC73AD05-D3E8-48F3-A4B6-ECAAA35B3055}"/>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C83AAC98-70BA-4FB0-A5CB-FE18BD677D2F}"/>
              </a:ext>
            </a:extLst>
          </p:cNvPr>
          <p:cNvSpPr>
            <a:spLocks noGrp="1"/>
          </p:cNvSpPr>
          <p:nvPr>
            <p:ph type="sldNum" sz="quarter" idx="5"/>
          </p:nvPr>
        </p:nvSpPr>
        <p:spPr/>
        <p:txBody>
          <a:bodyPr/>
          <a:lstStyle/>
          <a:p>
            <a:fld id="{7E5A801D-EDCF-4885-B429-BEF8C09A52F0}" type="slidenum">
              <a:rPr lang="en-AU" smtClean="0"/>
              <a:pPr/>
              <a:t>42</a:t>
            </a:fld>
            <a:endParaRPr lang="en-AU" dirty="0"/>
          </a:p>
        </p:txBody>
      </p:sp>
      <p:sp>
        <p:nvSpPr>
          <p:cNvPr id="7" name="Header Placeholder 6">
            <a:extLst>
              <a:ext uri="{FF2B5EF4-FFF2-40B4-BE49-F238E27FC236}">
                <a16:creationId xmlns:a16="http://schemas.microsoft.com/office/drawing/2014/main" id="{B5DFD2BC-A340-415D-A271-BA4F18D3F7B4}"/>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4209648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New Queensland Laws commenced 5 July 2021</a:t>
            </a:r>
            <a:br>
              <a:rPr lang="en-US" sz="1200" b="1" i="0" kern="1200" dirty="0">
                <a:solidFill>
                  <a:schemeClr val="tx1"/>
                </a:solidFill>
                <a:effectLst/>
                <a:latin typeface="+mn-lt"/>
                <a:ea typeface="+mn-ea"/>
                <a:cs typeface="+mn-cs"/>
              </a:rPr>
            </a:br>
            <a:br>
              <a:rPr lang="en-US" dirty="0"/>
            </a:br>
            <a:r>
              <a:rPr lang="en-US" sz="1200" b="1" i="0" kern="1200" dirty="0">
                <a:solidFill>
                  <a:schemeClr val="tx1"/>
                </a:solidFill>
                <a:effectLst/>
                <a:latin typeface="+mn-lt"/>
                <a:ea typeface="+mn-ea"/>
                <a:cs typeface="+mn-cs"/>
              </a:rPr>
              <a:t>Failure to Report Offence</a:t>
            </a:r>
            <a:r>
              <a:rPr lang="en-US" sz="1200" b="0" i="0" kern="1200" dirty="0">
                <a:solidFill>
                  <a:schemeClr val="tx1"/>
                </a:solidFill>
                <a:effectLst/>
                <a:latin typeface="+mn-lt"/>
                <a:ea typeface="+mn-ea"/>
                <a:cs typeface="+mn-cs"/>
              </a:rPr>
              <a:t>: all adults must </a:t>
            </a:r>
            <a:r>
              <a:rPr lang="en-US" sz="1200" b="0" i="0" u="none" strike="noStrike" kern="1200" dirty="0">
                <a:solidFill>
                  <a:schemeClr val="tx1"/>
                </a:solidFill>
                <a:effectLst/>
                <a:latin typeface="+mn-lt"/>
                <a:ea typeface="+mn-ea"/>
                <a:cs typeface="+mn-cs"/>
                <a:hlinkClick r:id="rId3"/>
              </a:rPr>
              <a:t>report sexual offending against children</a:t>
            </a:r>
            <a:r>
              <a:rPr lang="en-US" sz="1200" b="0" i="0" kern="1200" dirty="0">
                <a:solidFill>
                  <a:schemeClr val="tx1"/>
                </a:solidFill>
                <a:effectLst/>
                <a:latin typeface="+mn-lt"/>
                <a:ea typeface="+mn-ea"/>
                <a:cs typeface="+mn-cs"/>
              </a:rPr>
              <a:t> to the police unless they have a reasonable excuse (i.e. the offence has already been reported).</a:t>
            </a:r>
            <a:br>
              <a:rPr lang="en-US" dirty="0"/>
            </a:br>
            <a:r>
              <a:rPr lang="en-US" sz="1200" b="1" i="0" kern="1200" dirty="0">
                <a:solidFill>
                  <a:schemeClr val="tx1"/>
                </a:solidFill>
                <a:effectLst/>
                <a:latin typeface="+mn-lt"/>
                <a:ea typeface="+mn-ea"/>
                <a:cs typeface="+mn-cs"/>
              </a:rPr>
              <a:t>Failure to Protect Offence</a:t>
            </a:r>
            <a:r>
              <a:rPr lang="en-US" sz="1200" b="0" i="0" kern="1200" dirty="0">
                <a:solidFill>
                  <a:schemeClr val="tx1"/>
                </a:solidFill>
                <a:effectLst/>
                <a:latin typeface="+mn-lt"/>
                <a:ea typeface="+mn-ea"/>
                <a:cs typeface="+mn-cs"/>
              </a:rPr>
              <a:t>: adults in an institutional setting (e.g. a school, church or sporting club) must </a:t>
            </a:r>
            <a:r>
              <a:rPr lang="en-US" sz="1200" b="0" i="0" u="none" strike="noStrike" kern="1200" dirty="0">
                <a:solidFill>
                  <a:schemeClr val="tx1"/>
                </a:solidFill>
                <a:effectLst/>
                <a:latin typeface="+mn-lt"/>
                <a:ea typeface="+mn-ea"/>
                <a:cs typeface="+mn-cs"/>
                <a:hlinkClick r:id="rId4"/>
              </a:rPr>
              <a:t>protect children from the risk of a sexual offence</a:t>
            </a:r>
            <a:r>
              <a:rPr lang="en-US" sz="1200" b="0" i="0" kern="1200" dirty="0">
                <a:solidFill>
                  <a:schemeClr val="tx1"/>
                </a:solidFill>
                <a:effectLst/>
                <a:latin typeface="+mn-lt"/>
                <a:ea typeface="+mn-ea"/>
                <a:cs typeface="+mn-cs"/>
              </a:rPr>
              <a:t> being committed against them. The law attaches a criminal penalty to </a:t>
            </a:r>
            <a:r>
              <a:rPr lang="en-US" sz="1200" b="0" i="0" kern="1200" dirty="0" err="1">
                <a:solidFill>
                  <a:schemeClr val="tx1"/>
                </a:solidFill>
                <a:effectLst/>
                <a:latin typeface="+mn-lt"/>
                <a:ea typeface="+mn-ea"/>
                <a:cs typeface="+mn-cs"/>
              </a:rPr>
              <a:t>wilful</a:t>
            </a:r>
            <a:r>
              <a:rPr lang="en-US" sz="1200" b="0" i="0" kern="1200" dirty="0">
                <a:solidFill>
                  <a:schemeClr val="tx1"/>
                </a:solidFill>
                <a:effectLst/>
                <a:latin typeface="+mn-lt"/>
                <a:ea typeface="+mn-ea"/>
                <a:cs typeface="+mn-cs"/>
              </a:rPr>
              <a:t> or negligent failures to do so.</a:t>
            </a:r>
            <a:endParaRPr lang="en-AU" dirty="0"/>
          </a:p>
        </p:txBody>
      </p:sp>
      <p:sp>
        <p:nvSpPr>
          <p:cNvPr id="4" name="Date Placeholder 3">
            <a:extLst>
              <a:ext uri="{FF2B5EF4-FFF2-40B4-BE49-F238E27FC236}">
                <a16:creationId xmlns:a16="http://schemas.microsoft.com/office/drawing/2014/main" id="{39C18F67-C550-4A54-B6CB-B3387AEC49CB}"/>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704D57E8-737C-45C7-B7A6-50C13648626C}"/>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5E45CE9C-6F8C-4D7A-94A2-18072165802C}"/>
              </a:ext>
            </a:extLst>
          </p:cNvPr>
          <p:cNvSpPr>
            <a:spLocks noGrp="1"/>
          </p:cNvSpPr>
          <p:nvPr>
            <p:ph type="sldNum" sz="quarter" idx="5"/>
          </p:nvPr>
        </p:nvSpPr>
        <p:spPr/>
        <p:txBody>
          <a:bodyPr/>
          <a:lstStyle/>
          <a:p>
            <a:fld id="{7E5A801D-EDCF-4885-B429-BEF8C09A52F0}" type="slidenum">
              <a:rPr lang="en-AU" smtClean="0"/>
              <a:pPr/>
              <a:t>43</a:t>
            </a:fld>
            <a:endParaRPr lang="en-AU" dirty="0"/>
          </a:p>
        </p:txBody>
      </p:sp>
      <p:sp>
        <p:nvSpPr>
          <p:cNvPr id="7" name="Header Placeholder 6">
            <a:extLst>
              <a:ext uri="{FF2B5EF4-FFF2-40B4-BE49-F238E27FC236}">
                <a16:creationId xmlns:a16="http://schemas.microsoft.com/office/drawing/2014/main" id="{3747D2F3-19E2-43A7-969D-40B3BDC577CC}"/>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851098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27937EBC-9EFC-404C-B9E2-234F821D2C58}"/>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FFFB8B8B-B038-4F23-9363-2ED757782972}"/>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D2E7E7F6-913F-48D2-9B0D-660CDAA3194B}"/>
              </a:ext>
            </a:extLst>
          </p:cNvPr>
          <p:cNvSpPr>
            <a:spLocks noGrp="1"/>
          </p:cNvSpPr>
          <p:nvPr>
            <p:ph type="sldNum" sz="quarter" idx="5"/>
          </p:nvPr>
        </p:nvSpPr>
        <p:spPr/>
        <p:txBody>
          <a:bodyPr/>
          <a:lstStyle/>
          <a:p>
            <a:fld id="{7E5A801D-EDCF-4885-B429-BEF8C09A52F0}" type="slidenum">
              <a:rPr lang="en-AU" smtClean="0"/>
              <a:pPr/>
              <a:t>44</a:t>
            </a:fld>
            <a:endParaRPr lang="en-AU" dirty="0"/>
          </a:p>
        </p:txBody>
      </p:sp>
      <p:sp>
        <p:nvSpPr>
          <p:cNvPr id="7" name="Header Placeholder 6">
            <a:extLst>
              <a:ext uri="{FF2B5EF4-FFF2-40B4-BE49-F238E27FC236}">
                <a16:creationId xmlns:a16="http://schemas.microsoft.com/office/drawing/2014/main" id="{E9D3FA5A-09AC-4BE8-AD0D-3DACDC89B0A7}"/>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402986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27937EBC-9EFC-404C-B9E2-234F821D2C58}"/>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FFFB8B8B-B038-4F23-9363-2ED757782972}"/>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D2E7E7F6-913F-48D2-9B0D-660CDAA3194B}"/>
              </a:ext>
            </a:extLst>
          </p:cNvPr>
          <p:cNvSpPr>
            <a:spLocks noGrp="1"/>
          </p:cNvSpPr>
          <p:nvPr>
            <p:ph type="sldNum" sz="quarter" idx="5"/>
          </p:nvPr>
        </p:nvSpPr>
        <p:spPr/>
        <p:txBody>
          <a:bodyPr/>
          <a:lstStyle/>
          <a:p>
            <a:fld id="{7E5A801D-EDCF-4885-B429-BEF8C09A52F0}" type="slidenum">
              <a:rPr lang="en-AU" smtClean="0"/>
              <a:pPr/>
              <a:t>45</a:t>
            </a:fld>
            <a:endParaRPr lang="en-AU" dirty="0"/>
          </a:p>
        </p:txBody>
      </p:sp>
      <p:sp>
        <p:nvSpPr>
          <p:cNvPr id="7" name="Header Placeholder 6">
            <a:extLst>
              <a:ext uri="{FF2B5EF4-FFF2-40B4-BE49-F238E27FC236}">
                <a16:creationId xmlns:a16="http://schemas.microsoft.com/office/drawing/2014/main" id="{E9D3FA5A-09AC-4BE8-AD0D-3DACDC89B0A7}"/>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55456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a:t>
            </a:r>
            <a:r>
              <a:rPr lang="en-AU" dirty="0"/>
              <a:t>f you gain information after 5 July 2021 that leads you to reasonably believe a sexual offence has been committed against a child you must report it even if it happened a long time ago.</a:t>
            </a:r>
          </a:p>
          <a:p>
            <a:endParaRPr lang="en-US" dirty="0"/>
          </a:p>
          <a:p>
            <a:r>
              <a:rPr lang="en-US" dirty="0"/>
              <a:t>S</a:t>
            </a:r>
            <a:r>
              <a:rPr lang="en-AU" dirty="0"/>
              <a:t>o, if the victim is now an adult (but was a child when the offence happened) you will still have to report the offence to police.</a:t>
            </a:r>
          </a:p>
          <a:p>
            <a:endParaRPr lang="en-US" dirty="0"/>
          </a:p>
          <a:p>
            <a:r>
              <a:rPr lang="en-US" dirty="0"/>
              <a:t>H</a:t>
            </a:r>
            <a:r>
              <a:rPr lang="en-AU" dirty="0" err="1"/>
              <a:t>owever</a:t>
            </a:r>
            <a:r>
              <a:rPr lang="en-AU" dirty="0"/>
              <a:t>, if you reasonably believe they do not want to reveal the information to police, then you do not need to report it.</a:t>
            </a:r>
          </a:p>
        </p:txBody>
      </p:sp>
      <p:sp>
        <p:nvSpPr>
          <p:cNvPr id="4" name="Date Placeholder 3">
            <a:extLst>
              <a:ext uri="{FF2B5EF4-FFF2-40B4-BE49-F238E27FC236}">
                <a16:creationId xmlns:a16="http://schemas.microsoft.com/office/drawing/2014/main" id="{5939900F-8438-4565-A6EB-8441D0233134}"/>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48B7FCFD-AB46-478F-A7F5-E1B253BE9C92}"/>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8DD50B81-1B00-4F5C-BBED-5F8F2E10D9EE}"/>
              </a:ext>
            </a:extLst>
          </p:cNvPr>
          <p:cNvSpPr>
            <a:spLocks noGrp="1"/>
          </p:cNvSpPr>
          <p:nvPr>
            <p:ph type="sldNum" sz="quarter" idx="5"/>
          </p:nvPr>
        </p:nvSpPr>
        <p:spPr/>
        <p:txBody>
          <a:bodyPr/>
          <a:lstStyle/>
          <a:p>
            <a:fld id="{7E5A801D-EDCF-4885-B429-BEF8C09A52F0}" type="slidenum">
              <a:rPr lang="en-AU" smtClean="0"/>
              <a:pPr/>
              <a:t>46</a:t>
            </a:fld>
            <a:endParaRPr lang="en-AU" dirty="0"/>
          </a:p>
        </p:txBody>
      </p:sp>
      <p:sp>
        <p:nvSpPr>
          <p:cNvPr id="7" name="Header Placeholder 6">
            <a:extLst>
              <a:ext uri="{FF2B5EF4-FFF2-40B4-BE49-F238E27FC236}">
                <a16:creationId xmlns:a16="http://schemas.microsoft.com/office/drawing/2014/main" id="{6F168867-4441-4065-9998-EA598ECF3244}"/>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3931643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a:t>
            </a:r>
            <a:r>
              <a:rPr lang="en-AU" dirty="0"/>
              <a:t>or this offence, an institution means an entity other than an individual that either:</a:t>
            </a:r>
          </a:p>
          <a:p>
            <a:endParaRPr lang="en-US" dirty="0"/>
          </a:p>
          <a:p>
            <a:r>
              <a:rPr lang="en-US" dirty="0"/>
              <a:t>P</a:t>
            </a:r>
            <a:r>
              <a:rPr lang="en-AU" dirty="0" err="1"/>
              <a:t>rovides</a:t>
            </a:r>
            <a:r>
              <a:rPr lang="en-AU" dirty="0"/>
              <a:t> services to children or </a:t>
            </a:r>
            <a:r>
              <a:rPr lang="en-US" dirty="0"/>
              <a:t>O</a:t>
            </a:r>
            <a:r>
              <a:rPr lang="en-AU" dirty="0" err="1"/>
              <a:t>perates</a:t>
            </a:r>
            <a:r>
              <a:rPr lang="en-AU" dirty="0"/>
              <a:t> a facility which may include:</a:t>
            </a:r>
          </a:p>
          <a:p>
            <a:r>
              <a:rPr lang="en-AU" dirty="0"/>
              <a:t>schools</a:t>
            </a:r>
          </a:p>
          <a:p>
            <a:pPr marL="171210" indent="-171210">
              <a:buFont typeface="Arial" panose="020B0604020202020204" pitchFamily="34" charset="0"/>
              <a:buChar char="•"/>
            </a:pPr>
            <a:r>
              <a:rPr lang="en-US" dirty="0"/>
              <a:t>R</a:t>
            </a:r>
            <a:r>
              <a:rPr lang="en-AU" dirty="0" err="1"/>
              <a:t>eligious</a:t>
            </a:r>
            <a:r>
              <a:rPr lang="en-AU" dirty="0"/>
              <a:t> organisations</a:t>
            </a:r>
          </a:p>
          <a:p>
            <a:pPr marL="171210" indent="-171210">
              <a:buFont typeface="Arial" panose="020B0604020202020204" pitchFamily="34" charset="0"/>
              <a:buChar char="•"/>
            </a:pPr>
            <a:r>
              <a:rPr lang="en-US" dirty="0"/>
              <a:t>C</a:t>
            </a:r>
            <a:r>
              <a:rPr lang="en-AU" dirty="0" err="1"/>
              <a:t>hild</a:t>
            </a:r>
            <a:r>
              <a:rPr lang="en-AU" dirty="0"/>
              <a:t>-care-centres</a:t>
            </a:r>
          </a:p>
          <a:p>
            <a:pPr marL="171210" indent="-171210">
              <a:buFont typeface="Arial" panose="020B0604020202020204" pitchFamily="34" charset="0"/>
              <a:buChar char="•"/>
            </a:pPr>
            <a:r>
              <a:rPr lang="en-US" dirty="0"/>
              <a:t>Youth </a:t>
            </a:r>
            <a:r>
              <a:rPr lang="en-US" dirty="0" err="1"/>
              <a:t>organisations</a:t>
            </a:r>
            <a:endParaRPr lang="en-US" dirty="0"/>
          </a:p>
          <a:p>
            <a:pPr marL="171210" indent="-171210">
              <a:buFont typeface="Arial" panose="020B0604020202020204" pitchFamily="34" charset="0"/>
              <a:buChar char="•"/>
            </a:pPr>
            <a:endParaRPr lang="en-US" dirty="0"/>
          </a:p>
          <a:p>
            <a:pPr marL="171210" indent="-171210">
              <a:buFont typeface="Arial" panose="020B0604020202020204" pitchFamily="34" charset="0"/>
              <a:buChar char="•"/>
            </a:pPr>
            <a:r>
              <a:rPr lang="en-US" dirty="0"/>
              <a:t>An adult will be associated with the institution if:</a:t>
            </a:r>
          </a:p>
          <a:p>
            <a:pPr marL="171210" indent="-171210">
              <a:buFont typeface="Arial" panose="020B0604020202020204" pitchFamily="34" charset="0"/>
              <a:buChar char="•"/>
            </a:pPr>
            <a:endParaRPr lang="en-US" dirty="0"/>
          </a:p>
          <a:p>
            <a:pPr marL="171210" indent="-171210">
              <a:buFont typeface="Arial" panose="020B0604020202020204" pitchFamily="34" charset="0"/>
              <a:buChar char="•"/>
            </a:pPr>
            <a:r>
              <a:rPr lang="en-US" dirty="0"/>
              <a:t>They own it or are involved in its management</a:t>
            </a:r>
          </a:p>
          <a:p>
            <a:pPr marL="171210" indent="-171210">
              <a:buFont typeface="Arial" panose="020B0604020202020204" pitchFamily="34" charset="0"/>
              <a:buChar char="•"/>
            </a:pPr>
            <a:r>
              <a:rPr lang="en-US" dirty="0"/>
              <a:t>Are employed by the institution</a:t>
            </a:r>
          </a:p>
          <a:p>
            <a:pPr marL="171210" indent="-171210">
              <a:buFont typeface="Arial" panose="020B0604020202020204" pitchFamily="34" charset="0"/>
              <a:buChar char="•"/>
            </a:pPr>
            <a:r>
              <a:rPr lang="en-US" dirty="0"/>
              <a:t>Volunteer for the institution</a:t>
            </a:r>
          </a:p>
          <a:p>
            <a:pPr marL="171210" indent="-171210">
              <a:buFont typeface="Arial" panose="020B0604020202020204" pitchFamily="34" charset="0"/>
              <a:buChar char="•"/>
            </a:pPr>
            <a:r>
              <a:rPr lang="en-US" dirty="0"/>
              <a:t>Engage in an activity with the institution that requires a Blue Card</a:t>
            </a:r>
            <a:endParaRPr lang="en-AU" dirty="0"/>
          </a:p>
        </p:txBody>
      </p:sp>
      <p:sp>
        <p:nvSpPr>
          <p:cNvPr id="4" name="Date Placeholder 3">
            <a:extLst>
              <a:ext uri="{FF2B5EF4-FFF2-40B4-BE49-F238E27FC236}">
                <a16:creationId xmlns:a16="http://schemas.microsoft.com/office/drawing/2014/main" id="{A32EFE53-BC72-472A-BEA0-858DEF1CE788}"/>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D00CC28A-0340-455B-B6C2-38FA47CB44F0}"/>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3806E6D7-C020-4E97-9B3E-59ADEC805DEF}"/>
              </a:ext>
            </a:extLst>
          </p:cNvPr>
          <p:cNvSpPr>
            <a:spLocks noGrp="1"/>
          </p:cNvSpPr>
          <p:nvPr>
            <p:ph type="sldNum" sz="quarter" idx="5"/>
          </p:nvPr>
        </p:nvSpPr>
        <p:spPr/>
        <p:txBody>
          <a:bodyPr/>
          <a:lstStyle/>
          <a:p>
            <a:fld id="{7E5A801D-EDCF-4885-B429-BEF8C09A52F0}" type="slidenum">
              <a:rPr lang="en-AU" smtClean="0"/>
              <a:pPr/>
              <a:t>47</a:t>
            </a:fld>
            <a:endParaRPr lang="en-AU" dirty="0"/>
          </a:p>
        </p:txBody>
      </p:sp>
      <p:sp>
        <p:nvSpPr>
          <p:cNvPr id="7" name="Header Placeholder 6">
            <a:extLst>
              <a:ext uri="{FF2B5EF4-FFF2-40B4-BE49-F238E27FC236}">
                <a16:creationId xmlns:a16="http://schemas.microsoft.com/office/drawing/2014/main" id="{AD6C6AC8-7C90-4D3C-B901-6CC05732E300}"/>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2302018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E7874480-CBA6-4399-88F4-3A9D365B0924}"/>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226DD970-56AF-42E0-9E75-F8906C195BE6}"/>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334B8AD0-E036-4CE1-A709-F82362477EFE}"/>
              </a:ext>
            </a:extLst>
          </p:cNvPr>
          <p:cNvSpPr>
            <a:spLocks noGrp="1"/>
          </p:cNvSpPr>
          <p:nvPr>
            <p:ph type="sldNum" sz="quarter" idx="5"/>
          </p:nvPr>
        </p:nvSpPr>
        <p:spPr/>
        <p:txBody>
          <a:bodyPr/>
          <a:lstStyle/>
          <a:p>
            <a:fld id="{7E5A801D-EDCF-4885-B429-BEF8C09A52F0}" type="slidenum">
              <a:rPr lang="en-AU" smtClean="0"/>
              <a:pPr/>
              <a:t>48</a:t>
            </a:fld>
            <a:endParaRPr lang="en-AU" dirty="0"/>
          </a:p>
        </p:txBody>
      </p:sp>
      <p:sp>
        <p:nvSpPr>
          <p:cNvPr id="7" name="Header Placeholder 6">
            <a:extLst>
              <a:ext uri="{FF2B5EF4-FFF2-40B4-BE49-F238E27FC236}">
                <a16:creationId xmlns:a16="http://schemas.microsoft.com/office/drawing/2014/main" id="{DCC0ACDA-88BE-4A2C-88AA-FC2001198527}"/>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4062337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Diocesan</a:t>
            </a:r>
            <a:r>
              <a:rPr lang="en-US" baseline="0" dirty="0"/>
              <a:t> and external contacts that you can make a referral to.</a:t>
            </a:r>
          </a:p>
          <a:p>
            <a:endParaRPr lang="en-US" baseline="0" dirty="0"/>
          </a:p>
          <a:p>
            <a:r>
              <a:rPr lang="en-US" baseline="0" dirty="0"/>
              <a:t>The safety of others must be the first priority in all situations which raise potential abuse or safeguarding risks.</a:t>
            </a:r>
          </a:p>
          <a:p>
            <a:endParaRPr lang="en-US" baseline="0" dirty="0"/>
          </a:p>
          <a:p>
            <a:endParaRPr lang="en-US" dirty="0"/>
          </a:p>
          <a:p>
            <a:r>
              <a:rPr lang="en-US" dirty="0"/>
              <a:t>The Diocese also encourages </a:t>
            </a:r>
            <a:r>
              <a:rPr lang="en-US" b="0" dirty="0"/>
              <a:t>diocesan</a:t>
            </a:r>
            <a:r>
              <a:rPr lang="en-US" dirty="0"/>
              <a:t> personnel</a:t>
            </a:r>
            <a:r>
              <a:rPr lang="en-US" baseline="0" dirty="0"/>
              <a:t>, parishioners and the community to utilize the </a:t>
            </a:r>
            <a:r>
              <a:rPr lang="en-US" baseline="0" dirty="0" err="1"/>
              <a:t>STOPline</a:t>
            </a:r>
            <a:r>
              <a:rPr lang="en-US" baseline="0" dirty="0"/>
              <a:t> Service which is an independent commercial service funded by the diocese to receive confidential disclosures and information. </a:t>
            </a:r>
          </a:p>
          <a:p>
            <a:endParaRPr lang="en-US" dirty="0"/>
          </a:p>
          <a:p>
            <a:endParaRPr lang="en-US" dirty="0"/>
          </a:p>
          <a:p>
            <a:endParaRPr lang="en-US" dirty="0"/>
          </a:p>
          <a:p>
            <a:endParaRPr lang="en-US" dirty="0"/>
          </a:p>
          <a:p>
            <a:endParaRPr lang="en-US" dirty="0"/>
          </a:p>
          <a:p>
            <a:endParaRPr lang="en-AU" dirty="0"/>
          </a:p>
        </p:txBody>
      </p:sp>
      <p:sp>
        <p:nvSpPr>
          <p:cNvPr id="4" name="Date Placeholder 3">
            <a:extLst>
              <a:ext uri="{FF2B5EF4-FFF2-40B4-BE49-F238E27FC236}">
                <a16:creationId xmlns:a16="http://schemas.microsoft.com/office/drawing/2014/main" id="{A57E24E7-E2E1-4CE6-880D-491E580F9110}"/>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5FCCCC18-2DFF-4150-B877-501BE2DD25E3}"/>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569BFE80-1B67-4E7E-9C43-10CB03061604}"/>
              </a:ext>
            </a:extLst>
          </p:cNvPr>
          <p:cNvSpPr>
            <a:spLocks noGrp="1"/>
          </p:cNvSpPr>
          <p:nvPr>
            <p:ph type="sldNum" sz="quarter" idx="5"/>
          </p:nvPr>
        </p:nvSpPr>
        <p:spPr/>
        <p:txBody>
          <a:bodyPr/>
          <a:lstStyle/>
          <a:p>
            <a:fld id="{7E5A801D-EDCF-4885-B429-BEF8C09A52F0}" type="slidenum">
              <a:rPr lang="en-AU" smtClean="0"/>
              <a:pPr/>
              <a:t>49</a:t>
            </a:fld>
            <a:endParaRPr lang="en-AU" dirty="0"/>
          </a:p>
        </p:txBody>
      </p:sp>
      <p:sp>
        <p:nvSpPr>
          <p:cNvPr id="7" name="Header Placeholder 6">
            <a:extLst>
              <a:ext uri="{FF2B5EF4-FFF2-40B4-BE49-F238E27FC236}">
                <a16:creationId xmlns:a16="http://schemas.microsoft.com/office/drawing/2014/main" id="{38C5FA56-FCC8-4C7D-8DFE-5ED286B19F7D}"/>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35979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During the five year enquiry the Commission had: </a:t>
            </a:r>
          </a:p>
          <a:p>
            <a:endParaRPr lang="en-US" sz="1400" dirty="0"/>
          </a:p>
          <a:p>
            <a:r>
              <a:rPr lang="en-US" sz="1400" b="1" dirty="0"/>
              <a:t>57 Hearings</a:t>
            </a:r>
          </a:p>
          <a:p>
            <a:endParaRPr lang="en-US" sz="1400" b="1" dirty="0"/>
          </a:p>
          <a:p>
            <a:r>
              <a:rPr lang="en-US" sz="1400" b="1" dirty="0"/>
              <a:t>1300 Witness Accounts</a:t>
            </a:r>
          </a:p>
          <a:p>
            <a:endParaRPr lang="en-US" sz="1400" b="1" dirty="0"/>
          </a:p>
          <a:p>
            <a:r>
              <a:rPr lang="en-US" sz="1400" b="1" dirty="0"/>
              <a:t>Heard 8000 Personal Stories</a:t>
            </a:r>
          </a:p>
        </p:txBody>
      </p:sp>
      <p:sp>
        <p:nvSpPr>
          <p:cNvPr id="4" name="Date Placeholder 3">
            <a:extLst>
              <a:ext uri="{FF2B5EF4-FFF2-40B4-BE49-F238E27FC236}">
                <a16:creationId xmlns:a16="http://schemas.microsoft.com/office/drawing/2014/main" id="{91973BD0-1601-423D-9A72-D3FABF64DFE0}"/>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FF7BB3D7-1B83-4649-B5F4-96B9EAD4B5F3}"/>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33F9BAEA-B250-432A-9067-E6872CD5B255}"/>
              </a:ext>
            </a:extLst>
          </p:cNvPr>
          <p:cNvSpPr>
            <a:spLocks noGrp="1"/>
          </p:cNvSpPr>
          <p:nvPr>
            <p:ph type="sldNum" sz="quarter" idx="5"/>
          </p:nvPr>
        </p:nvSpPr>
        <p:spPr/>
        <p:txBody>
          <a:bodyPr/>
          <a:lstStyle/>
          <a:p>
            <a:fld id="{7E5A801D-EDCF-4885-B429-BEF8C09A52F0}" type="slidenum">
              <a:rPr lang="en-AU" smtClean="0"/>
              <a:pPr/>
              <a:t>5</a:t>
            </a:fld>
            <a:endParaRPr lang="en-AU" dirty="0"/>
          </a:p>
        </p:txBody>
      </p:sp>
      <p:sp>
        <p:nvSpPr>
          <p:cNvPr id="7" name="Header Placeholder 6">
            <a:extLst>
              <a:ext uri="{FF2B5EF4-FFF2-40B4-BE49-F238E27FC236}">
                <a16:creationId xmlns:a16="http://schemas.microsoft.com/office/drawing/2014/main" id="{F5FA08C2-FC17-454D-8D61-BBCA6A2FA43C}"/>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3314047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Diocese of Cairns has implemented a Whistleblower policy to encourage the reporting of suspected serious misconduct or any other serious wrongdoing by those connected with the diocese.</a:t>
            </a:r>
          </a:p>
          <a:p>
            <a:endParaRPr lang="en-US" dirty="0"/>
          </a:p>
          <a:p>
            <a:endParaRPr lang="en-AU" dirty="0"/>
          </a:p>
        </p:txBody>
      </p:sp>
      <p:sp>
        <p:nvSpPr>
          <p:cNvPr id="4" name="Date Placeholder 3">
            <a:extLst>
              <a:ext uri="{FF2B5EF4-FFF2-40B4-BE49-F238E27FC236}">
                <a16:creationId xmlns:a16="http://schemas.microsoft.com/office/drawing/2014/main" id="{C66D3C7F-E510-4720-81F3-C33D80D963D7}"/>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AE8058F0-C112-420B-811C-2379CE47CF0F}"/>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7D2DC561-C2EF-4563-84E5-F7ACE94734EB}"/>
              </a:ext>
            </a:extLst>
          </p:cNvPr>
          <p:cNvSpPr>
            <a:spLocks noGrp="1"/>
          </p:cNvSpPr>
          <p:nvPr>
            <p:ph type="sldNum" sz="quarter" idx="5"/>
          </p:nvPr>
        </p:nvSpPr>
        <p:spPr/>
        <p:txBody>
          <a:bodyPr/>
          <a:lstStyle/>
          <a:p>
            <a:fld id="{7E5A801D-EDCF-4885-B429-BEF8C09A52F0}" type="slidenum">
              <a:rPr lang="en-AU" smtClean="0"/>
              <a:pPr/>
              <a:t>50</a:t>
            </a:fld>
            <a:endParaRPr lang="en-AU" dirty="0"/>
          </a:p>
        </p:txBody>
      </p:sp>
      <p:sp>
        <p:nvSpPr>
          <p:cNvPr id="7" name="Header Placeholder 6">
            <a:extLst>
              <a:ext uri="{FF2B5EF4-FFF2-40B4-BE49-F238E27FC236}">
                <a16:creationId xmlns:a16="http://schemas.microsoft.com/office/drawing/2014/main" id="{FF81D3CA-588D-4B5B-8308-2EB148CF30DD}"/>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944271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BAB1DACD-E380-400F-9FF9-3FEB962DA096}"/>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D0C7177C-6044-49F7-AE72-28DF0793C046}"/>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7DF48373-AD70-40C8-96A8-3942D8585ABB}"/>
              </a:ext>
            </a:extLst>
          </p:cNvPr>
          <p:cNvSpPr>
            <a:spLocks noGrp="1"/>
          </p:cNvSpPr>
          <p:nvPr>
            <p:ph type="sldNum" sz="quarter" idx="5"/>
          </p:nvPr>
        </p:nvSpPr>
        <p:spPr/>
        <p:txBody>
          <a:bodyPr/>
          <a:lstStyle/>
          <a:p>
            <a:fld id="{7E5A801D-EDCF-4885-B429-BEF8C09A52F0}" type="slidenum">
              <a:rPr lang="en-AU" smtClean="0"/>
              <a:pPr/>
              <a:t>51</a:t>
            </a:fld>
            <a:endParaRPr lang="en-AU" dirty="0"/>
          </a:p>
        </p:txBody>
      </p:sp>
      <p:sp>
        <p:nvSpPr>
          <p:cNvPr id="7" name="Header Placeholder 6">
            <a:extLst>
              <a:ext uri="{FF2B5EF4-FFF2-40B4-BE49-F238E27FC236}">
                <a16:creationId xmlns:a16="http://schemas.microsoft.com/office/drawing/2014/main" id="{C1F59C0A-D9C2-4BB0-93BA-16868DAD83EF}"/>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5045202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5F7B9C8E-00D3-4CAA-B499-A68133198930}"/>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59AE9C8C-E09C-4A71-874F-36F4AADECB71}"/>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CDBE8136-74D7-44F6-A7A8-1FE9CA49A8A9}"/>
              </a:ext>
            </a:extLst>
          </p:cNvPr>
          <p:cNvSpPr>
            <a:spLocks noGrp="1"/>
          </p:cNvSpPr>
          <p:nvPr>
            <p:ph type="sldNum" sz="quarter" idx="5"/>
          </p:nvPr>
        </p:nvSpPr>
        <p:spPr/>
        <p:txBody>
          <a:bodyPr/>
          <a:lstStyle/>
          <a:p>
            <a:fld id="{7E5A801D-EDCF-4885-B429-BEF8C09A52F0}" type="slidenum">
              <a:rPr lang="en-AU" smtClean="0"/>
              <a:pPr/>
              <a:t>52</a:t>
            </a:fld>
            <a:endParaRPr lang="en-AU" dirty="0"/>
          </a:p>
        </p:txBody>
      </p:sp>
      <p:sp>
        <p:nvSpPr>
          <p:cNvPr id="7" name="Header Placeholder 6">
            <a:extLst>
              <a:ext uri="{FF2B5EF4-FFF2-40B4-BE49-F238E27FC236}">
                <a16:creationId xmlns:a16="http://schemas.microsoft.com/office/drawing/2014/main" id="{2A0596C4-5C07-4955-9191-F9EB968B0C65}"/>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87393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Date Placeholder 3">
            <a:extLst>
              <a:ext uri="{FF2B5EF4-FFF2-40B4-BE49-F238E27FC236}">
                <a16:creationId xmlns:a16="http://schemas.microsoft.com/office/drawing/2014/main" id="{99ACAD98-4D85-43D5-A3A5-B95BE49CD9AC}"/>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0BD0F224-E985-47CB-8F84-EFF5C2C9D574}"/>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2B51271C-691D-468C-92EC-A2C42CD9D1A6}"/>
              </a:ext>
            </a:extLst>
          </p:cNvPr>
          <p:cNvSpPr>
            <a:spLocks noGrp="1"/>
          </p:cNvSpPr>
          <p:nvPr>
            <p:ph type="sldNum" sz="quarter" idx="5"/>
          </p:nvPr>
        </p:nvSpPr>
        <p:spPr/>
        <p:txBody>
          <a:bodyPr/>
          <a:lstStyle/>
          <a:p>
            <a:fld id="{7E5A801D-EDCF-4885-B429-BEF8C09A52F0}" type="slidenum">
              <a:rPr lang="en-AU" smtClean="0"/>
              <a:pPr/>
              <a:t>6</a:t>
            </a:fld>
            <a:endParaRPr lang="en-AU" dirty="0"/>
          </a:p>
        </p:txBody>
      </p:sp>
      <p:sp>
        <p:nvSpPr>
          <p:cNvPr id="7" name="Header Placeholder 6">
            <a:extLst>
              <a:ext uri="{FF2B5EF4-FFF2-40B4-BE49-F238E27FC236}">
                <a16:creationId xmlns:a16="http://schemas.microsoft.com/office/drawing/2014/main" id="{58F76A7B-5EC1-4E58-B4F7-0B1B9AA6B3F1}"/>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249306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B1F29736-3F76-4F32-994C-D3D19D6C6B4F}"/>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2B411011-E2FF-4ED8-AB47-AF32A92AD3E2}"/>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A9F7B8C8-523A-4FDB-9C25-1C6F282F83B9}"/>
              </a:ext>
            </a:extLst>
          </p:cNvPr>
          <p:cNvSpPr>
            <a:spLocks noGrp="1"/>
          </p:cNvSpPr>
          <p:nvPr>
            <p:ph type="sldNum" sz="quarter" idx="5"/>
          </p:nvPr>
        </p:nvSpPr>
        <p:spPr/>
        <p:txBody>
          <a:bodyPr/>
          <a:lstStyle/>
          <a:p>
            <a:fld id="{7E5A801D-EDCF-4885-B429-BEF8C09A52F0}" type="slidenum">
              <a:rPr lang="en-AU" smtClean="0"/>
              <a:pPr/>
              <a:t>7</a:t>
            </a:fld>
            <a:endParaRPr lang="en-AU" dirty="0"/>
          </a:p>
        </p:txBody>
      </p:sp>
      <p:sp>
        <p:nvSpPr>
          <p:cNvPr id="7" name="Header Placeholder 6">
            <a:extLst>
              <a:ext uri="{FF2B5EF4-FFF2-40B4-BE49-F238E27FC236}">
                <a16:creationId xmlns:a16="http://schemas.microsoft.com/office/drawing/2014/main" id="{DF2F42F3-23F6-44EB-B290-1DBCA5F60298}"/>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42782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Adapted from </a:t>
            </a:r>
            <a:r>
              <a:rPr lang="en-AU" sz="2000" i="1" kern="1200" dirty="0">
                <a:solidFill>
                  <a:schemeClr val="tx1"/>
                </a:solidFill>
                <a:effectLst/>
                <a:latin typeface="+mn-lt"/>
                <a:ea typeface="+mn-ea"/>
                <a:cs typeface="+mn-cs"/>
              </a:rPr>
              <a:t>National Catholic Safeguarding Standards Edition 2 (2022) Compendium; Supplementary Material to assist reading the NCSS Ed. 2; pg 7</a:t>
            </a:r>
            <a:endParaRPr lang="en-AU" sz="2000" kern="1200" dirty="0">
              <a:solidFill>
                <a:schemeClr val="tx1"/>
              </a:solidFill>
              <a:effectLst/>
              <a:latin typeface="+mn-lt"/>
              <a:ea typeface="+mn-ea"/>
              <a:cs typeface="+mn-cs"/>
            </a:endParaRPr>
          </a:p>
          <a:p>
            <a:endParaRPr lang="en-US" sz="2000" dirty="0"/>
          </a:p>
          <a:p>
            <a:r>
              <a:rPr lang="en-US" sz="2800" dirty="0"/>
              <a:t>Extensive consultation occurred about the use of the term 'adults at risk' rather than 'vulnerable adults’. </a:t>
            </a:r>
          </a:p>
          <a:p>
            <a:r>
              <a:rPr lang="en-US" sz="2800" dirty="0"/>
              <a:t>The National Reference Group, which has guided the development of the Standards, strongly recommended this terminology as being contemporary practice for several reasons:</a:t>
            </a:r>
          </a:p>
          <a:p>
            <a:pPr marL="171450" indent="-171450">
              <a:buFont typeface="Wingdings" panose="05000000000000000000" pitchFamily="2" charset="2"/>
              <a:buChar char="ü"/>
            </a:pPr>
            <a:r>
              <a:rPr lang="en-US" sz="2800" dirty="0"/>
              <a:t>It </a:t>
            </a:r>
            <a:r>
              <a:rPr lang="en-US" sz="2800" b="1" dirty="0"/>
              <a:t>shifts the focus </a:t>
            </a:r>
            <a:r>
              <a:rPr lang="en-US" sz="2800" dirty="0"/>
              <a:t>from defining a victim, </a:t>
            </a:r>
            <a:r>
              <a:rPr lang="en-US" sz="2800" b="1" dirty="0"/>
              <a:t>to identifying the circumstances </a:t>
            </a:r>
            <a:r>
              <a:rPr lang="en-US" sz="2800" dirty="0"/>
              <a:t>that may place an adult at risk.</a:t>
            </a:r>
          </a:p>
          <a:p>
            <a:pPr marL="171450" indent="-171450">
              <a:buFont typeface="Wingdings" panose="05000000000000000000" pitchFamily="2" charset="2"/>
              <a:buChar char="ü"/>
            </a:pPr>
            <a:r>
              <a:rPr lang="en-US" sz="2800" dirty="0"/>
              <a:t>It captures the </a:t>
            </a:r>
            <a:r>
              <a:rPr lang="en-US" sz="2800" b="1" dirty="0"/>
              <a:t>key risk factor </a:t>
            </a:r>
            <a:r>
              <a:rPr lang="en-US" sz="2800" dirty="0"/>
              <a:t>of adult abuse, </a:t>
            </a:r>
            <a:r>
              <a:rPr lang="en-US" sz="2800" b="1" dirty="0"/>
              <a:t>being abuse of power by someone in authority</a:t>
            </a:r>
            <a:r>
              <a:rPr lang="en-US" sz="2800" dirty="0"/>
              <a:t>.</a:t>
            </a:r>
          </a:p>
          <a:p>
            <a:pPr marL="171450" indent="-171450">
              <a:buFont typeface="Wingdings" panose="05000000000000000000" pitchFamily="2" charset="2"/>
              <a:buChar char="ü"/>
            </a:pPr>
            <a:r>
              <a:rPr lang="en-US" sz="2800" dirty="0"/>
              <a:t>'Adults at risk' is the term used and approach taken by Australian regulatory bodies, including the Australian Charities and Not-for-profits Commission, and international </a:t>
            </a:r>
            <a:r>
              <a:rPr lang="en-GB" sz="2800" noProof="0" dirty="0"/>
              <a:t>organisations</a:t>
            </a:r>
            <a:r>
              <a:rPr lang="en-US" sz="2800" dirty="0"/>
              <a:t> including Catholic Safeguarding Standards Agency (</a:t>
            </a:r>
            <a:r>
              <a:rPr lang="en-AU" sz="2800" noProof="0" dirty="0"/>
              <a:t>CSSA</a:t>
            </a:r>
            <a:r>
              <a:rPr lang="en-US" sz="2800" dirty="0"/>
              <a:t>)- the UK and Wales equivalent of </a:t>
            </a:r>
            <a:r>
              <a:rPr lang="en-US" sz="2800" dirty="0" err="1"/>
              <a:t>ACSL</a:t>
            </a:r>
            <a:r>
              <a:rPr lang="en-US" sz="2800" dirty="0"/>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dirty="0"/>
              <a:t>From a Canonical perspective, an 'adult at risk' is one who is 'at risk' and incurs harm due to breaches of Canon 1395 §3 the "force, threats or abuse of authority". Therefore, for the context of safeguarding and needs of the Catholic Church in Australia, the term 'adult at risk' is an appropriate term which finds no conflict with Canon law.</a:t>
            </a:r>
          </a:p>
          <a:p>
            <a:pPr marL="628650" lvl="1" indent="-171450">
              <a:buFont typeface="Wingdings" panose="05000000000000000000" pitchFamily="2" charset="2"/>
              <a:buChar char="ü"/>
            </a:pPr>
            <a:r>
              <a:rPr lang="en-US" sz="2800" dirty="0"/>
              <a:t>There is no longer a Canonical definition for the terms 'vulnerable person' or 'vulnerable adult'. Through the consultative process for the new Book VI of the Code of Canon Law, these terms were avoided due to the new law being applied throughout the world and these phrases are understood in a variety of ways depending on local circumstances.</a:t>
            </a:r>
          </a:p>
          <a:p>
            <a:pPr marL="628650" lvl="1" indent="-171450">
              <a:buFont typeface="Wingdings" panose="05000000000000000000" pitchFamily="2" charset="2"/>
              <a:buChar char="ü"/>
            </a:pPr>
            <a:r>
              <a:rPr lang="en-US" sz="2800" dirty="0"/>
              <a:t>The revised Book VI of the Code speaks of 'minors' and those equivalent ("who habitually have an imperfect use of reason ..."), as well as the abuse of ecclesiastical power (canon 1378 §1). Canon 1378 on the abuse of ecclesiastical power refers not only to clerics and religious, but also lay personnel (e.g. a diocesan finance administrator).</a:t>
            </a:r>
          </a:p>
        </p:txBody>
      </p:sp>
      <p:sp>
        <p:nvSpPr>
          <p:cNvPr id="4" name="Date Placeholder 3">
            <a:extLst>
              <a:ext uri="{FF2B5EF4-FFF2-40B4-BE49-F238E27FC236}">
                <a16:creationId xmlns:a16="http://schemas.microsoft.com/office/drawing/2014/main" id="{631F3705-607F-44D7-A501-CB60F3F97E07}"/>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95B7AD83-DD56-419E-BE76-4E5E42CB52C5}"/>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1AFAD9AC-C975-40B4-958F-30A91ACDA405}"/>
              </a:ext>
            </a:extLst>
          </p:cNvPr>
          <p:cNvSpPr>
            <a:spLocks noGrp="1"/>
          </p:cNvSpPr>
          <p:nvPr>
            <p:ph type="sldNum" sz="quarter" idx="5"/>
          </p:nvPr>
        </p:nvSpPr>
        <p:spPr/>
        <p:txBody>
          <a:bodyPr/>
          <a:lstStyle/>
          <a:p>
            <a:fld id="{7E5A801D-EDCF-4885-B429-BEF8C09A52F0}" type="slidenum">
              <a:rPr lang="en-AU" smtClean="0"/>
              <a:pPr/>
              <a:t>8</a:t>
            </a:fld>
            <a:endParaRPr lang="en-AU" dirty="0"/>
          </a:p>
        </p:txBody>
      </p:sp>
      <p:sp>
        <p:nvSpPr>
          <p:cNvPr id="7" name="Header Placeholder 6">
            <a:extLst>
              <a:ext uri="{FF2B5EF4-FFF2-40B4-BE49-F238E27FC236}">
                <a16:creationId xmlns:a16="http://schemas.microsoft.com/office/drawing/2014/main" id="{120949BF-18AB-4E05-9D20-02FB057E3EE0}"/>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1836827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a:t>
            </a:r>
            <a:r>
              <a:rPr lang="en-AU" dirty="0"/>
              <a:t>n response to Recommendations 7.7 and 16.37 of the Royal Commission, the Australian Catholic Bishop’s Conference and Catholic Religious Australia commissioned a review of the previous relevant protocols, namely Towards Healing and the Melbourne Response.</a:t>
            </a:r>
          </a:p>
          <a:p>
            <a:r>
              <a:rPr lang="en-US" dirty="0"/>
              <a:t>T</a:t>
            </a:r>
            <a:r>
              <a:rPr lang="en-AU" dirty="0"/>
              <a:t>he National Response Protocol came into effect in May 2022.</a:t>
            </a:r>
          </a:p>
        </p:txBody>
      </p:sp>
      <p:sp>
        <p:nvSpPr>
          <p:cNvPr id="4" name="Date Placeholder 3">
            <a:extLst>
              <a:ext uri="{FF2B5EF4-FFF2-40B4-BE49-F238E27FC236}">
                <a16:creationId xmlns:a16="http://schemas.microsoft.com/office/drawing/2014/main" id="{A5B2CC8C-B3CB-4ACB-BC93-312D43534FFE}"/>
              </a:ext>
            </a:extLst>
          </p:cNvPr>
          <p:cNvSpPr>
            <a:spLocks noGrp="1"/>
          </p:cNvSpPr>
          <p:nvPr>
            <p:ph type="dt" idx="1"/>
          </p:nvPr>
        </p:nvSpPr>
        <p:spPr/>
        <p:txBody>
          <a:bodyPr/>
          <a:lstStyle/>
          <a:p>
            <a:r>
              <a:rPr lang="en-AU"/>
              <a:t>11-Jul-23</a:t>
            </a:r>
          </a:p>
        </p:txBody>
      </p:sp>
      <p:sp>
        <p:nvSpPr>
          <p:cNvPr id="5" name="Footer Placeholder 4">
            <a:extLst>
              <a:ext uri="{FF2B5EF4-FFF2-40B4-BE49-F238E27FC236}">
                <a16:creationId xmlns:a16="http://schemas.microsoft.com/office/drawing/2014/main" id="{65E4CA31-F8F5-46C4-BD24-81791E699242}"/>
              </a:ext>
            </a:extLst>
          </p:cNvPr>
          <p:cNvSpPr>
            <a:spLocks noGrp="1"/>
          </p:cNvSpPr>
          <p:nvPr>
            <p:ph type="ftr" sz="quarter" idx="4"/>
          </p:nvPr>
        </p:nvSpPr>
        <p:spPr/>
        <p:txBody>
          <a:bodyPr/>
          <a:lstStyle/>
          <a:p>
            <a:r>
              <a:rPr lang="en-AU"/>
              <a:t>Confidential</a:t>
            </a:r>
            <a:endParaRPr lang="en-AU" dirty="0"/>
          </a:p>
        </p:txBody>
      </p:sp>
      <p:sp>
        <p:nvSpPr>
          <p:cNvPr id="6" name="Slide Number Placeholder 5">
            <a:extLst>
              <a:ext uri="{FF2B5EF4-FFF2-40B4-BE49-F238E27FC236}">
                <a16:creationId xmlns:a16="http://schemas.microsoft.com/office/drawing/2014/main" id="{D019A440-8CFE-42BB-B6D1-118719B685A5}"/>
              </a:ext>
            </a:extLst>
          </p:cNvPr>
          <p:cNvSpPr>
            <a:spLocks noGrp="1"/>
          </p:cNvSpPr>
          <p:nvPr>
            <p:ph type="sldNum" sz="quarter" idx="5"/>
          </p:nvPr>
        </p:nvSpPr>
        <p:spPr/>
        <p:txBody>
          <a:bodyPr/>
          <a:lstStyle/>
          <a:p>
            <a:fld id="{7E5A801D-EDCF-4885-B429-BEF8C09A52F0}" type="slidenum">
              <a:rPr lang="en-AU" smtClean="0"/>
              <a:pPr/>
              <a:t>9</a:t>
            </a:fld>
            <a:endParaRPr lang="en-AU" dirty="0"/>
          </a:p>
        </p:txBody>
      </p:sp>
      <p:sp>
        <p:nvSpPr>
          <p:cNvPr id="7" name="Header Placeholder 6">
            <a:extLst>
              <a:ext uri="{FF2B5EF4-FFF2-40B4-BE49-F238E27FC236}">
                <a16:creationId xmlns:a16="http://schemas.microsoft.com/office/drawing/2014/main" id="{5876FD44-98E8-460A-BB8F-74C78D656B2E}"/>
              </a:ext>
            </a:extLst>
          </p:cNvPr>
          <p:cNvSpPr>
            <a:spLocks noGrp="1"/>
          </p:cNvSpPr>
          <p:nvPr>
            <p:ph type="hdr" sz="quarter"/>
          </p:nvPr>
        </p:nvSpPr>
        <p:spPr/>
        <p:txBody>
          <a:bodyPr/>
          <a:lstStyle/>
          <a:p>
            <a:r>
              <a:rPr lang="en-US" b="1"/>
              <a:t>Catholic Diocese of Cairns</a:t>
            </a:r>
          </a:p>
          <a:p>
            <a:r>
              <a:rPr lang="en-US" sz="1000" b="1"/>
              <a:t>Safeguarding Induction</a:t>
            </a:r>
          </a:p>
          <a:p>
            <a:endParaRPr lang="en-AU" dirty="0"/>
          </a:p>
        </p:txBody>
      </p:sp>
    </p:spTree>
    <p:extLst>
      <p:ext uri="{BB962C8B-B14F-4D97-AF65-F5344CB8AC3E}">
        <p14:creationId xmlns:p14="http://schemas.microsoft.com/office/powerpoint/2010/main" val="357892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_RHS">
    <p:spTree>
      <p:nvGrpSpPr>
        <p:cNvPr id="1" name=""/>
        <p:cNvGrpSpPr/>
        <p:nvPr/>
      </p:nvGrpSpPr>
      <p:grpSpPr>
        <a:xfrm>
          <a:off x="0" y="0"/>
          <a:ext cx="0" cy="0"/>
          <a:chOff x="0" y="0"/>
          <a:chExt cx="0" cy="0"/>
        </a:xfrm>
      </p:grpSpPr>
      <p:cxnSp>
        <p:nvCxnSpPr>
          <p:cNvPr id="4" name="Straight Connector 3"/>
          <p:cNvCxnSpPr/>
          <p:nvPr userDrawn="1"/>
        </p:nvCxnSpPr>
        <p:spPr>
          <a:xfrm>
            <a:off x="8948282" y="6497598"/>
            <a:ext cx="3243718" cy="11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Parallelogram 4"/>
          <p:cNvSpPr/>
          <p:nvPr userDrawn="1"/>
        </p:nvSpPr>
        <p:spPr>
          <a:xfrm rot="5400000">
            <a:off x="10783800" y="883800"/>
            <a:ext cx="2613760" cy="252000"/>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userDrawn="1"/>
        </p:nvSpPr>
        <p:spPr>
          <a:xfrm>
            <a:off x="9689293" y="6497598"/>
            <a:ext cx="1598140" cy="261610"/>
          </a:xfrm>
          <a:prstGeom prst="rect">
            <a:avLst/>
          </a:prstGeom>
          <a:noFill/>
        </p:spPr>
        <p:txBody>
          <a:bodyPr wrap="square" rtlCol="0">
            <a:spAutoFit/>
          </a:bodyPr>
          <a:lstStyle/>
          <a:p>
            <a:pPr algn="ctr"/>
            <a:r>
              <a:rPr lang="en-AU" sz="1050" i="1" dirty="0">
                <a:solidFill>
                  <a:schemeClr val="tx2"/>
                </a:solidFill>
                <a:latin typeface="Calibri" panose="020F0502020204030204" pitchFamily="34" charset="0"/>
                <a:cs typeface="Calibri" panose="020F0502020204030204" pitchFamily="34" charset="0"/>
              </a:rPr>
              <a:t>Diocese of Cairns</a:t>
            </a:r>
            <a:endParaRPr lang="en-US" sz="1050" i="1" dirty="0">
              <a:solidFill>
                <a:schemeClr val="tx2"/>
              </a:solidFill>
              <a:latin typeface="Calibri" panose="020F0502020204030204" pitchFamily="34" charset="0"/>
              <a:cs typeface="Calibri" panose="020F0502020204030204" pitchFamily="34" charset="0"/>
            </a:endParaRPr>
          </a:p>
        </p:txBody>
      </p:sp>
      <p:sp>
        <p:nvSpPr>
          <p:cNvPr id="15" name="Slide Number Placeholder 14"/>
          <p:cNvSpPr>
            <a:spLocks noGrp="1"/>
          </p:cNvSpPr>
          <p:nvPr>
            <p:ph type="sldNum" sz="quarter" idx="12"/>
          </p:nvPr>
        </p:nvSpPr>
        <p:spPr>
          <a:xfrm>
            <a:off x="11661753" y="6441994"/>
            <a:ext cx="420329" cy="365125"/>
          </a:xfrm>
        </p:spPr>
        <p:txBody>
          <a:bodyPr/>
          <a:lstStyle>
            <a:lvl1pPr algn="ctr">
              <a:defRPr sz="1100" b="1">
                <a:solidFill>
                  <a:schemeClr val="tx2"/>
                </a:solidFill>
              </a:defRPr>
            </a:lvl1pPr>
          </a:lstStyle>
          <a:p>
            <a:fld id="{3DAC2D55-6FC0-406C-9291-D99BA07ED7FC}" type="slidenum">
              <a:rPr lang="en-AU" smtClean="0"/>
              <a:pPr/>
              <a:t>‹#›</a:t>
            </a:fld>
            <a:endParaRPr lang="en-AU" dirty="0"/>
          </a:p>
        </p:txBody>
      </p:sp>
    </p:spTree>
    <p:extLst>
      <p:ext uri="{BB962C8B-B14F-4D97-AF65-F5344CB8AC3E}">
        <p14:creationId xmlns:p14="http://schemas.microsoft.com/office/powerpoint/2010/main" val="28239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een_Logo_RHS">
    <p:spTree>
      <p:nvGrpSpPr>
        <p:cNvPr id="1" name=""/>
        <p:cNvGrpSpPr/>
        <p:nvPr/>
      </p:nvGrpSpPr>
      <p:grpSpPr>
        <a:xfrm>
          <a:off x="0" y="0"/>
          <a:ext cx="0" cy="0"/>
          <a:chOff x="0" y="0"/>
          <a:chExt cx="0" cy="0"/>
        </a:xfrm>
      </p:grpSpPr>
      <p:cxnSp>
        <p:nvCxnSpPr>
          <p:cNvPr id="4" name="Straight Connector 3"/>
          <p:cNvCxnSpPr/>
          <p:nvPr userDrawn="1"/>
        </p:nvCxnSpPr>
        <p:spPr>
          <a:xfrm>
            <a:off x="8948282" y="6497598"/>
            <a:ext cx="3243718" cy="11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0" y="6497598"/>
            <a:ext cx="3301139" cy="11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Parallelogram 4"/>
          <p:cNvSpPr/>
          <p:nvPr userDrawn="1"/>
        </p:nvSpPr>
        <p:spPr>
          <a:xfrm rot="5400000">
            <a:off x="9792109" y="0"/>
            <a:ext cx="4579946" cy="21983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userDrawn="1"/>
        </p:nvSpPr>
        <p:spPr>
          <a:xfrm>
            <a:off x="3033881" y="6312933"/>
            <a:ext cx="6181659" cy="369332"/>
          </a:xfrm>
          <a:prstGeom prst="rect">
            <a:avLst/>
          </a:prstGeom>
          <a:noFill/>
        </p:spPr>
        <p:txBody>
          <a:bodyPr wrap="square" rtlCol="0">
            <a:spAutoFit/>
          </a:bodyPr>
          <a:lstStyle/>
          <a:p>
            <a:pPr algn="ctr"/>
            <a:r>
              <a:rPr lang="en-AU" sz="1800" b="1" i="1" dirty="0">
                <a:ln>
                  <a:noFill/>
                </a:ln>
                <a:solidFill>
                  <a:schemeClr val="accent1"/>
                </a:solidFill>
                <a:latin typeface="Calibri" panose="020F0502020204030204" pitchFamily="34" charset="0"/>
                <a:cs typeface="Calibri" panose="020F0502020204030204" pitchFamily="34" charset="0"/>
              </a:rPr>
              <a:t>‘Safeguarding is everyone’s responsibility</a:t>
            </a:r>
            <a:r>
              <a:rPr lang="en-AU" sz="1800" b="1" i="1" baseline="0" dirty="0">
                <a:ln>
                  <a:noFill/>
                </a:ln>
                <a:solidFill>
                  <a:schemeClr val="accent1"/>
                </a:solidFill>
                <a:latin typeface="Calibri" panose="020F0502020204030204" pitchFamily="34" charset="0"/>
                <a:cs typeface="Calibri" panose="020F0502020204030204" pitchFamily="34" charset="0"/>
              </a:rPr>
              <a:t>’</a:t>
            </a:r>
            <a:endParaRPr lang="en-US" sz="1800" b="1" i="1" dirty="0">
              <a:ln>
                <a:noFill/>
              </a:ln>
              <a:solidFill>
                <a:schemeClr val="accent1"/>
              </a:solidFill>
              <a:latin typeface="Calibri" panose="020F0502020204030204" pitchFamily="34" charset="0"/>
              <a:cs typeface="Calibri" panose="020F0502020204030204" pitchFamily="34" charset="0"/>
            </a:endParaRPr>
          </a:p>
        </p:txBody>
      </p:sp>
      <p:sp>
        <p:nvSpPr>
          <p:cNvPr id="8" name="TextBox 7"/>
          <p:cNvSpPr txBox="1"/>
          <p:nvPr userDrawn="1"/>
        </p:nvSpPr>
        <p:spPr>
          <a:xfrm>
            <a:off x="0" y="6497599"/>
            <a:ext cx="3089189" cy="261610"/>
          </a:xfrm>
          <a:prstGeom prst="rect">
            <a:avLst/>
          </a:prstGeom>
          <a:noFill/>
        </p:spPr>
        <p:txBody>
          <a:bodyPr wrap="square" rtlCol="0">
            <a:spAutoFit/>
          </a:bodyPr>
          <a:lstStyle/>
          <a:p>
            <a:pPr algn="ctr"/>
            <a:r>
              <a:rPr lang="en-AU" sz="1050" i="1" dirty="0">
                <a:solidFill>
                  <a:schemeClr val="accent1"/>
                </a:solidFill>
                <a:latin typeface="Calibri" panose="020F0502020204030204" pitchFamily="34" charset="0"/>
                <a:cs typeface="Calibri" panose="020F0502020204030204" pitchFamily="34" charset="0"/>
              </a:rPr>
              <a:t>Professional Standards &amp; Safeguarding Office</a:t>
            </a:r>
            <a:endParaRPr lang="en-US" sz="1050" i="1" dirty="0">
              <a:solidFill>
                <a:schemeClr val="accent1"/>
              </a:solidFill>
              <a:latin typeface="Calibri" panose="020F0502020204030204" pitchFamily="34" charset="0"/>
              <a:cs typeface="Calibri" panose="020F0502020204030204" pitchFamily="34" charset="0"/>
            </a:endParaRPr>
          </a:p>
        </p:txBody>
      </p:sp>
      <p:sp>
        <p:nvSpPr>
          <p:cNvPr id="9" name="TextBox 8"/>
          <p:cNvSpPr txBox="1"/>
          <p:nvPr userDrawn="1"/>
        </p:nvSpPr>
        <p:spPr>
          <a:xfrm>
            <a:off x="9374660" y="6497599"/>
            <a:ext cx="3089189" cy="261610"/>
          </a:xfrm>
          <a:prstGeom prst="rect">
            <a:avLst/>
          </a:prstGeom>
          <a:noFill/>
        </p:spPr>
        <p:txBody>
          <a:bodyPr wrap="square" rtlCol="0">
            <a:spAutoFit/>
          </a:bodyPr>
          <a:lstStyle/>
          <a:p>
            <a:pPr algn="ctr"/>
            <a:r>
              <a:rPr lang="en-AU" sz="1050" i="1" dirty="0">
                <a:solidFill>
                  <a:schemeClr val="accent1"/>
                </a:solidFill>
                <a:latin typeface="Calibri" panose="020F0502020204030204" pitchFamily="34" charset="0"/>
                <a:cs typeface="Calibri" panose="020F0502020204030204" pitchFamily="34" charset="0"/>
              </a:rPr>
              <a:t>Diocese of Cairns</a:t>
            </a:r>
            <a:endParaRPr lang="en-US" sz="1050" i="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770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sz="3000"/>
            </a:lvl1pPr>
            <a:lvl2pPr marL="685800" indent="-228600">
              <a:buFont typeface="Courier New" panose="02070309020205020404" pitchFamily="49" charset="0"/>
              <a:buChar char="o"/>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p>
            <a:r>
              <a:rPr lang="en-US" dirty="0"/>
              <a:t>2023, June </a:t>
            </a:r>
            <a:endParaRPr lang="en-AU" dirty="0"/>
          </a:p>
        </p:txBody>
      </p:sp>
      <p:sp>
        <p:nvSpPr>
          <p:cNvPr id="5" name="Footer Placeholder 4"/>
          <p:cNvSpPr>
            <a:spLocks noGrp="1"/>
          </p:cNvSpPr>
          <p:nvPr>
            <p:ph type="ftr" sz="quarter" idx="11"/>
          </p:nvPr>
        </p:nvSpPr>
        <p:spPr/>
        <p:txBody>
          <a:bodyPr/>
          <a:lstStyle/>
          <a:p>
            <a:r>
              <a:rPr lang="en-AU" dirty="0"/>
              <a:t>Safeguarding Training Session</a:t>
            </a:r>
          </a:p>
        </p:txBody>
      </p:sp>
      <p:sp>
        <p:nvSpPr>
          <p:cNvPr id="6" name="Slide Number Placeholder 5"/>
          <p:cNvSpPr>
            <a:spLocks noGrp="1"/>
          </p:cNvSpPr>
          <p:nvPr>
            <p:ph type="sldNum" sz="quarter" idx="12"/>
          </p:nvPr>
        </p:nvSpPr>
        <p:spPr/>
        <p:txBody>
          <a:bodyPr/>
          <a:lstStyle/>
          <a:p>
            <a:fld id="{ECB79D21-0590-4DB6-9367-961770979C3D}" type="slidenum">
              <a:rPr lang="en-AU" smtClean="0"/>
              <a:t>‹#›</a:t>
            </a:fld>
            <a:endParaRPr lang="en-AU" dirty="0"/>
          </a:p>
        </p:txBody>
      </p:sp>
    </p:spTree>
    <p:extLst>
      <p:ext uri="{BB962C8B-B14F-4D97-AF65-F5344CB8AC3E}">
        <p14:creationId xmlns:p14="http://schemas.microsoft.com/office/powerpoint/2010/main" val="4073144834"/>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802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Logo layout">
    <p:spTree>
      <p:nvGrpSpPr>
        <p:cNvPr id="1" name=""/>
        <p:cNvGrpSpPr/>
        <p:nvPr/>
      </p:nvGrpSpPr>
      <p:grpSpPr>
        <a:xfrm>
          <a:off x="0" y="0"/>
          <a:ext cx="0" cy="0"/>
          <a:chOff x="0" y="0"/>
          <a:chExt cx="0" cy="0"/>
        </a:xfrm>
      </p:grpSpPr>
      <p:sp>
        <p:nvSpPr>
          <p:cNvPr id="7" name="Rectangle 6"/>
          <p:cNvSpPr/>
          <p:nvPr userDrawn="1"/>
        </p:nvSpPr>
        <p:spPr>
          <a:xfrm>
            <a:off x="0" y="-45317"/>
            <a:ext cx="12192000" cy="6903317"/>
          </a:xfrm>
          <a:prstGeom prst="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 name="Picture 7">
            <a:extLst>
              <a:ext uri="{FF2B5EF4-FFF2-40B4-BE49-F238E27FC236}">
                <a16:creationId xmlns:a16="http://schemas.microsoft.com/office/drawing/2014/main" id="{36117581-68DD-4427-B636-6481899B8DF2}"/>
              </a:ext>
            </a:extLst>
          </p:cNvPr>
          <p:cNvPicPr>
            <a:picLocks noChangeAspect="1"/>
          </p:cNvPicPr>
          <p:nvPr userDrawn="1"/>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t="25824" r="44363"/>
          <a:stretch/>
        </p:blipFill>
        <p:spPr>
          <a:xfrm>
            <a:off x="-38577" y="0"/>
            <a:ext cx="5143977" cy="6858000"/>
          </a:xfrm>
          <a:prstGeom prst="rect">
            <a:avLst/>
          </a:prstGeom>
        </p:spPr>
      </p:pic>
      <p:sp>
        <p:nvSpPr>
          <p:cNvPr id="11" name="Parallelogram 10"/>
          <p:cNvSpPr/>
          <p:nvPr userDrawn="1"/>
        </p:nvSpPr>
        <p:spPr>
          <a:xfrm rot="5400000">
            <a:off x="10777361" y="985252"/>
            <a:ext cx="2609441" cy="2198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5593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Background">
    <p:bg>
      <p:bgRef idx="1001">
        <a:schemeClr val="bg2"/>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A2AAD7-D7AE-4225-85B4-063FC26848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712" y="-3558033"/>
            <a:ext cx="4911327" cy="10253473"/>
          </a:xfrm>
          <a:prstGeom prst="rect">
            <a:avLst/>
          </a:prstGeom>
        </p:spPr>
      </p:pic>
      <p:pic>
        <p:nvPicPr>
          <p:cNvPr id="14" name="Picture 13">
            <a:extLst>
              <a:ext uri="{FF2B5EF4-FFF2-40B4-BE49-F238E27FC236}">
                <a16:creationId xmlns:a16="http://schemas.microsoft.com/office/drawing/2014/main" id="{2FE7F31A-D690-4153-931F-F39FCC080B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0888" y="1723136"/>
            <a:ext cx="8785352" cy="18341350"/>
          </a:xfrm>
          <a:prstGeom prst="rect">
            <a:avLst/>
          </a:prstGeom>
        </p:spPr>
      </p:pic>
    </p:spTree>
    <p:extLst>
      <p:ext uri="{BB962C8B-B14F-4D97-AF65-F5344CB8AC3E}">
        <p14:creationId xmlns:p14="http://schemas.microsoft.com/office/powerpoint/2010/main" val="405531385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Background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DFD99D-BDBD-44E0-A9C2-B7C8B57C7356}"/>
              </a:ext>
            </a:extLst>
          </p:cNvPr>
          <p:cNvSpPr/>
          <p:nvPr userDrawn="1"/>
        </p:nvSpPr>
        <p:spPr>
          <a:xfrm>
            <a:off x="0" y="0"/>
            <a:ext cx="12192000" cy="6858000"/>
          </a:xfrm>
          <a:prstGeom prst="rect">
            <a:avLst/>
          </a:prstGeom>
          <a:solidFill>
            <a:srgbClr val="D40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36117581-68DD-4427-B636-6481899B8DF2}"/>
              </a:ext>
            </a:extLst>
          </p:cNvPr>
          <p:cNvPicPr>
            <a:picLocks noChangeAspect="1"/>
          </p:cNvPicPr>
          <p:nvPr userDrawn="1"/>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t="25824" r="44162"/>
          <a:stretch/>
        </p:blipFill>
        <p:spPr>
          <a:xfrm>
            <a:off x="0" y="0"/>
            <a:ext cx="5162550" cy="6858000"/>
          </a:xfrm>
          <a:prstGeom prst="rect">
            <a:avLst/>
          </a:prstGeom>
        </p:spPr>
      </p:pic>
      <p:sp>
        <p:nvSpPr>
          <p:cNvPr id="5" name="Parallelogram 4"/>
          <p:cNvSpPr/>
          <p:nvPr userDrawn="1"/>
        </p:nvSpPr>
        <p:spPr>
          <a:xfrm rot="5400000">
            <a:off x="10918143" y="882573"/>
            <a:ext cx="2327882" cy="219838"/>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9291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a_clients">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2" y="1758950"/>
            <a:ext cx="11429010" cy="3340100"/>
          </a:xfrm>
        </p:spPr>
        <p:txBody>
          <a:bodyPr rtlCol="0">
            <a:normAutofit/>
          </a:bodyPr>
          <a:lstStyle>
            <a:lvl1pPr marL="0" indent="0">
              <a:buNone/>
              <a:defRPr sz="1000">
                <a:latin typeface="Calibri Light"/>
                <a:cs typeface="Calibri Light"/>
              </a:defRPr>
            </a:lvl1pPr>
          </a:lstStyle>
          <a:p>
            <a:pPr lvl="0"/>
            <a:r>
              <a:rPr lang="en-US" noProof="0"/>
              <a:t>Click icon to add picture</a:t>
            </a:r>
            <a:endParaRPr lang="en-US" noProof="0" dirty="0"/>
          </a:p>
        </p:txBody>
      </p:sp>
      <p:sp>
        <p:nvSpPr>
          <p:cNvPr id="5" name="Parallelogram 4"/>
          <p:cNvSpPr/>
          <p:nvPr userDrawn="1"/>
        </p:nvSpPr>
        <p:spPr>
          <a:xfrm rot="5400000">
            <a:off x="10780192" y="956677"/>
            <a:ext cx="2666591" cy="219836"/>
          </a:xfrm>
          <a:prstGeom prst="parallelogram">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5491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arallelogram 5"/>
          <p:cNvSpPr/>
          <p:nvPr userDrawn="1"/>
        </p:nvSpPr>
        <p:spPr>
          <a:xfrm rot="5400000">
            <a:off x="10780192" y="956677"/>
            <a:ext cx="2666591" cy="219836"/>
          </a:xfrm>
          <a:prstGeom prst="parallelogram">
            <a:avLst/>
          </a:prstGeom>
          <a:solidFill>
            <a:srgbClr val="D40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5596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1"/>
          <p:cNvSpPr>
            <a:spLocks noGrp="1"/>
          </p:cNvSpPr>
          <p:nvPr>
            <p:ph type="title"/>
          </p:nvPr>
        </p:nvSpPr>
        <p:spPr>
          <a:xfrm>
            <a:off x="518886" y="365126"/>
            <a:ext cx="10515600" cy="886732"/>
          </a:xfrm>
        </p:spPr>
        <p:txBody>
          <a:bodyPr/>
          <a:lstStyle>
            <a:lvl1pPr algn="l">
              <a:defRPr>
                <a:solidFill>
                  <a:srgbClr val="D40028"/>
                </a:solidFill>
              </a:defRPr>
            </a:lvl1pPr>
          </a:lstStyle>
          <a:p>
            <a:r>
              <a:rPr lang="en-US" dirty="0"/>
              <a:t>Click to edit Master title style</a:t>
            </a:r>
            <a:endParaRPr lang="en-MY" dirty="0"/>
          </a:p>
        </p:txBody>
      </p:sp>
      <p:sp>
        <p:nvSpPr>
          <p:cNvPr id="5" name="Subtitle 2"/>
          <p:cNvSpPr>
            <a:spLocks noGrp="1"/>
          </p:cNvSpPr>
          <p:nvPr>
            <p:ph type="subTitle" idx="1"/>
          </p:nvPr>
        </p:nvSpPr>
        <p:spPr>
          <a:xfrm>
            <a:off x="566057" y="1170807"/>
            <a:ext cx="9144000" cy="436562"/>
          </a:xfr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MY" dirty="0"/>
          </a:p>
        </p:txBody>
      </p:sp>
      <p:sp>
        <p:nvSpPr>
          <p:cNvPr id="8" name="Parallelogram 7"/>
          <p:cNvSpPr/>
          <p:nvPr userDrawn="1"/>
        </p:nvSpPr>
        <p:spPr>
          <a:xfrm rot="5400000">
            <a:off x="10780192" y="956677"/>
            <a:ext cx="2666591" cy="219836"/>
          </a:xfrm>
          <a:prstGeom prst="parallelogram">
            <a:avLst/>
          </a:prstGeom>
          <a:solidFill>
            <a:srgbClr val="D40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4436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een_Background">
    <p:bg>
      <p:bgPr>
        <a:solidFill>
          <a:srgbClr val="FFC000">
            <a:alpha val="99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DFD99D-BDBD-44E0-A9C2-B7C8B57C7356}"/>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36117581-68DD-4427-B636-6481899B8DF2}"/>
              </a:ext>
            </a:extLst>
          </p:cNvPr>
          <p:cNvPicPr>
            <a:picLocks noChangeAspect="1"/>
          </p:cNvPicPr>
          <p:nvPr userDrawn="1"/>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t="25824" r="44162"/>
          <a:stretch/>
        </p:blipFill>
        <p:spPr>
          <a:xfrm>
            <a:off x="0" y="0"/>
            <a:ext cx="5162550" cy="6858000"/>
          </a:xfrm>
          <a:prstGeom prst="rect">
            <a:avLst/>
          </a:prstGeom>
        </p:spPr>
      </p:pic>
    </p:spTree>
    <p:extLst>
      <p:ext uri="{BB962C8B-B14F-4D97-AF65-F5344CB8AC3E}">
        <p14:creationId xmlns:p14="http://schemas.microsoft.com/office/powerpoint/2010/main" val="260332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27F127-170F-4081-8C58-858ABB2F7D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3008EF70-B91F-49E8-BFF2-678428DBC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E66DFE09-A1A2-40A3-908A-A3B4984D9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a:extLst>
              <a:ext uri="{FF2B5EF4-FFF2-40B4-BE49-F238E27FC236}">
                <a16:creationId xmlns:a16="http://schemas.microsoft.com/office/drawing/2014/main" id="{872FC532-6338-4FF7-9A50-122B4682F2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87C1214-1AFE-49CF-941C-D54E5A29D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C2D55-6FC0-406C-9291-D99BA07ED7FC}" type="slidenum">
              <a:rPr lang="en-AU" smtClean="0"/>
              <a:t>‹#›</a:t>
            </a:fld>
            <a:endParaRPr lang="en-AU"/>
          </a:p>
        </p:txBody>
      </p:sp>
    </p:spTree>
    <p:extLst>
      <p:ext uri="{BB962C8B-B14F-4D97-AF65-F5344CB8AC3E}">
        <p14:creationId xmlns:p14="http://schemas.microsoft.com/office/powerpoint/2010/main" val="1688699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75" r:id="rId5"/>
    <p:sldLayoutId id="2147483653" r:id="rId6"/>
    <p:sldLayoutId id="2147483654" r:id="rId7"/>
    <p:sldLayoutId id="2147483658" r:id="rId8"/>
    <p:sldLayoutId id="2147483679" r:id="rId9"/>
    <p:sldLayoutId id="2147483681" r:id="rId10"/>
    <p:sldLayoutId id="2147483680" r:id="rId11"/>
  </p:sldLayoutIdLst>
  <p:hf hdr="0" ftr="0" dt="0"/>
  <p:txStyles>
    <p:titleStyle>
      <a:lvl1pPr algn="l" defTabSz="914400" rtl="0" eaLnBrk="1" latinLnBrk="0" hangingPunct="1">
        <a:lnSpc>
          <a:spcPct val="90000"/>
        </a:lnSpc>
        <a:spcBef>
          <a:spcPct val="0"/>
        </a:spcBef>
        <a:buNone/>
        <a:defRPr sz="40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t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8.xml"/><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9.xml"/><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20.xml"/><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1.xml"/><Relationship Id="rId7" Type="http://schemas.openxmlformats.org/officeDocument/2006/relationships/diagramQuickStyle" Target="../diagrams/quickStyle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36.xml"/><Relationship Id="rId9" Type="http://schemas.microsoft.com/office/2007/relationships/diagramDrawing" Target="../diagrams/drawing4.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1.xml"/><Relationship Id="rId7" Type="http://schemas.openxmlformats.org/officeDocument/2006/relationships/diagramQuickStyle" Target="../diagrams/quickStyle5.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37.xml"/><Relationship Id="rId9" Type="http://schemas.microsoft.com/office/2007/relationships/diagramDrawing" Target="../diagrams/drawing5.xml"/></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39.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40.xml"/><Relationship Id="rId4"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hyperlink" Target="https://pxhere.com/en/photo/473044" TargetMode="External"/><Relationship Id="rId5" Type="http://schemas.openxmlformats.org/officeDocument/2006/relationships/image" Target="../media/image33.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1689" y="3781869"/>
            <a:ext cx="9119755" cy="2246769"/>
          </a:xfrm>
          <a:prstGeom prst="rect">
            <a:avLst/>
          </a:prstGeom>
          <a:noFill/>
        </p:spPr>
        <p:txBody>
          <a:bodyPr wrap="square" rtlCol="0">
            <a:spAutoFit/>
          </a:bodyPr>
          <a:lstStyle/>
          <a:p>
            <a:pPr indent="-609585" algn="ctr">
              <a:lnSpc>
                <a:spcPts val="6000"/>
              </a:lnSpc>
            </a:pPr>
            <a:r>
              <a:rPr lang="ms-MY" sz="7200" b="1" dirty="0">
                <a:latin typeface="Calibri" panose="020F0502020204030204" pitchFamily="34" charset="0"/>
                <a:ea typeface="Open Sans" panose="020B0606030504020204" pitchFamily="34" charset="0"/>
                <a:cs typeface="Calibri" panose="020F0502020204030204" pitchFamily="34" charset="0"/>
              </a:rPr>
              <a:t>Safeguarding</a:t>
            </a:r>
            <a:br>
              <a:rPr lang="ms-MY" sz="7200" b="1" dirty="0">
                <a:latin typeface="Calibri" panose="020F0502020204030204" pitchFamily="34" charset="0"/>
                <a:ea typeface="Open Sans" panose="020B0606030504020204" pitchFamily="34" charset="0"/>
                <a:cs typeface="Calibri" panose="020F0502020204030204" pitchFamily="34" charset="0"/>
              </a:rPr>
            </a:br>
            <a:r>
              <a:rPr lang="ms-MY" sz="7200" b="1" dirty="0">
                <a:latin typeface="Calibri" panose="020F0502020204030204" pitchFamily="34" charset="0"/>
                <a:ea typeface="Open Sans" panose="020B0606030504020204" pitchFamily="34" charset="0"/>
                <a:cs typeface="Calibri" panose="020F0502020204030204" pitchFamily="34" charset="0"/>
              </a:rPr>
              <a:t>Induction</a:t>
            </a:r>
          </a:p>
          <a:p>
            <a:pPr indent="-609585" algn="ctr"/>
            <a:endParaRPr lang="ms-MY" sz="40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1FA4C8D-0E93-4B6E-A6C8-FAEF628D7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360" y="1058464"/>
            <a:ext cx="1908415" cy="2497432"/>
          </a:xfrm>
          <a:prstGeom prst="rect">
            <a:avLst/>
          </a:prstGeom>
        </p:spPr>
      </p:pic>
      <p:pic>
        <p:nvPicPr>
          <p:cNvPr id="22" name="Audio 21">
            <a:extLst>
              <a:ext uri="{FF2B5EF4-FFF2-40B4-BE49-F238E27FC236}">
                <a16:creationId xmlns:a16="http://schemas.microsoft.com/office/drawing/2014/main" id="{2ED425FE-1F06-85A6-8C54-F8C09BE7AF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6374438"/>
      </p:ext>
    </p:extLst>
  </p:cSld>
  <p:clrMapOvr>
    <a:masterClrMapping/>
  </p:clrMapOvr>
  <mc:AlternateContent xmlns:mc="http://schemas.openxmlformats.org/markup-compatibility/2006" xmlns:p14="http://schemas.microsoft.com/office/powerpoint/2010/main">
    <mc:Choice Requires="p14">
      <p:transition spd="slow" p14:dur="2000" advTm="20945"/>
    </mc:Choice>
    <mc:Fallback xmlns="">
      <p:transition spd="slow" advTm="2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72BDAB-FABB-4F0D-A816-2C844062941E}"/>
              </a:ext>
            </a:extLst>
          </p:cNvPr>
          <p:cNvSpPr txBox="1"/>
          <p:nvPr/>
        </p:nvSpPr>
        <p:spPr>
          <a:xfrm>
            <a:off x="712694" y="967443"/>
            <a:ext cx="9654988" cy="5139869"/>
          </a:xfrm>
          <a:prstGeom prst="rect">
            <a:avLst/>
          </a:prstGeom>
          <a:noFill/>
        </p:spPr>
        <p:txBody>
          <a:bodyPr wrap="square">
            <a:spAutoFit/>
          </a:bodyPr>
          <a:lstStyle/>
          <a:p>
            <a:pPr>
              <a:spcBef>
                <a:spcPts val="1200"/>
              </a:spcBef>
            </a:pPr>
            <a:r>
              <a:rPr lang="en-US" sz="4400" b="1" dirty="0">
                <a:solidFill>
                  <a:schemeClr val="tx2">
                    <a:lumMod val="60000"/>
                    <a:lumOff val="40000"/>
                  </a:schemeClr>
                </a:solidFill>
              </a:rPr>
              <a:t>The National Response Protocol</a:t>
            </a:r>
          </a:p>
          <a:p>
            <a:pPr>
              <a:spcBef>
                <a:spcPts val="600"/>
              </a:spcBef>
            </a:pPr>
            <a:endParaRPr lang="en-US" sz="3200" dirty="0"/>
          </a:p>
          <a:p>
            <a:pPr>
              <a:spcBef>
                <a:spcPts val="600"/>
              </a:spcBef>
            </a:pPr>
            <a:r>
              <a:rPr lang="en-US" sz="3200" dirty="0"/>
              <a:t>Process:</a:t>
            </a:r>
          </a:p>
          <a:p>
            <a:pPr marL="800100" lvl="1" indent="-342900">
              <a:spcBef>
                <a:spcPts val="1200"/>
              </a:spcBef>
              <a:buFont typeface="+mj-lt"/>
              <a:buAutoNum type="arabicPeriod"/>
            </a:pPr>
            <a:r>
              <a:rPr lang="en-US" sz="3200" dirty="0"/>
              <a:t>Receive and acknowledge the concern/allegation</a:t>
            </a:r>
          </a:p>
          <a:p>
            <a:pPr marL="800100" lvl="1" indent="-342900">
              <a:spcBef>
                <a:spcPts val="1200"/>
              </a:spcBef>
              <a:buFont typeface="+mj-lt"/>
              <a:buAutoNum type="arabicPeriod"/>
            </a:pPr>
            <a:r>
              <a:rPr lang="en-US" sz="3200" dirty="0"/>
              <a:t>Report to external and internal authorities</a:t>
            </a:r>
          </a:p>
          <a:p>
            <a:pPr marL="800100" lvl="1" indent="-342900">
              <a:spcBef>
                <a:spcPts val="1200"/>
              </a:spcBef>
              <a:buFont typeface="+mj-lt"/>
              <a:buAutoNum type="arabicPeriod"/>
            </a:pPr>
            <a:r>
              <a:rPr lang="en-US" sz="3200" dirty="0"/>
              <a:t>Determine a course of action</a:t>
            </a:r>
          </a:p>
          <a:p>
            <a:pPr marL="800100" lvl="1" indent="-342900">
              <a:spcBef>
                <a:spcPts val="1200"/>
              </a:spcBef>
              <a:buFont typeface="+mj-lt"/>
              <a:buAutoNum type="arabicPeriod"/>
            </a:pPr>
            <a:r>
              <a:rPr lang="en-US" sz="3200" dirty="0"/>
              <a:t>Investigate</a:t>
            </a:r>
          </a:p>
          <a:p>
            <a:pPr marL="800100" lvl="1" indent="-342900">
              <a:spcBef>
                <a:spcPts val="1200"/>
              </a:spcBef>
              <a:buFont typeface="+mj-lt"/>
              <a:buAutoNum type="arabicPeriod"/>
            </a:pPr>
            <a:r>
              <a:rPr lang="en-US" sz="3200" dirty="0"/>
              <a:t>Assess and make a determination</a:t>
            </a:r>
          </a:p>
        </p:txBody>
      </p:sp>
      <p:pic>
        <p:nvPicPr>
          <p:cNvPr id="4098" name="Picture 2" descr="The National Response Protocol">
            <a:extLst>
              <a:ext uri="{FF2B5EF4-FFF2-40B4-BE49-F238E27FC236}">
                <a16:creationId xmlns:a16="http://schemas.microsoft.com/office/drawing/2014/main" id="{BF27D483-36B6-46F9-9911-5C32A089EA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extLst>
              <a:ext uri="{FF2B5EF4-FFF2-40B4-BE49-F238E27FC236}">
                <a16:creationId xmlns:a16="http://schemas.microsoft.com/office/drawing/2014/main" id="{E0ED7103-FD74-3FE7-B4BB-05792060170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31540433"/>
      </p:ext>
    </p:extLst>
  </p:cSld>
  <p:clrMapOvr>
    <a:masterClrMapping/>
  </p:clrMapOvr>
  <mc:AlternateContent xmlns:mc="http://schemas.openxmlformats.org/markup-compatibility/2006" xmlns:p14="http://schemas.microsoft.com/office/powerpoint/2010/main">
    <mc:Choice Requires="p14">
      <p:transition spd="slow" p14:dur="2000" advTm="44616"/>
    </mc:Choice>
    <mc:Fallback xmlns="">
      <p:transition spd="slow" advTm="4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JOSHCO | Johannesburg Social Housing Company">
            <a:extLst>
              <a:ext uri="{FF2B5EF4-FFF2-40B4-BE49-F238E27FC236}">
                <a16:creationId xmlns:a16="http://schemas.microsoft.com/office/drawing/2014/main" id="{419D0417-88B6-4E4D-8CCD-A0D41FC04A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981" t="10567" r="18950" b="11058"/>
          <a:stretch/>
        </p:blipFill>
        <p:spPr bwMode="auto">
          <a:xfrm>
            <a:off x="10008871" y="9525"/>
            <a:ext cx="2183130" cy="21678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6B56B9-8D90-4CB0-9EC8-F6E3A4DF4E58}"/>
              </a:ext>
            </a:extLst>
          </p:cNvPr>
          <p:cNvSpPr txBox="1"/>
          <p:nvPr/>
        </p:nvSpPr>
        <p:spPr>
          <a:xfrm>
            <a:off x="204537" y="804594"/>
            <a:ext cx="11492163" cy="590437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Catholic Diocese of Cairns has </a:t>
            </a:r>
            <a:r>
              <a:rPr kumimoji="0" lang="en-US" sz="2800" b="1" i="0" u="none" strike="noStrike" kern="1200" cap="none" spc="0" normalizeH="0" baseline="0" noProof="0" dirty="0">
                <a:ln>
                  <a:noFill/>
                </a:ln>
                <a:solidFill>
                  <a:prstClr val="black"/>
                </a:solidFill>
                <a:effectLst/>
                <a:uLnTx/>
                <a:uFillTx/>
                <a:latin typeface="Calibri"/>
                <a:ea typeface="+mn-ea"/>
                <a:cs typeface="+mn-cs"/>
              </a:rPr>
              <a:t>zero</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a:ln>
                  <a:noFill/>
                </a:ln>
                <a:solidFill>
                  <a:prstClr val="black"/>
                </a:solidFill>
                <a:effectLst/>
                <a:uLnTx/>
                <a:uFillTx/>
                <a:latin typeface="Calibri"/>
                <a:ea typeface="+mn-ea"/>
                <a:cs typeface="+mn-cs"/>
              </a:rPr>
              <a:t>tolerance</a:t>
            </a:r>
            <a:r>
              <a:rPr kumimoji="0" lang="en-US" sz="2800" b="0" i="0" u="none" strike="noStrike" kern="1200" cap="none" spc="0" normalizeH="0" baseline="0" noProof="0" dirty="0">
                <a:ln>
                  <a:noFill/>
                </a:ln>
                <a:solidFill>
                  <a:prstClr val="black"/>
                </a:solidFill>
                <a:effectLst/>
                <a:uLnTx/>
                <a:uFillTx/>
                <a:latin typeface="Calibri"/>
                <a:ea typeface="+mn-ea"/>
                <a:cs typeface="+mn-cs"/>
              </a:rPr>
              <a:t> for abuse </a:t>
            </a:r>
          </a:p>
          <a:p>
            <a:pPr marL="0" marR="0" lvl="0" indent="0" algn="l" defTabSz="914400" rtl="0" eaLnBrk="1" fontAlgn="auto" latinLnBrk="0" hangingPunct="1">
              <a:lnSpc>
                <a:spcPct val="110000"/>
              </a:lnSpc>
              <a:spcBef>
                <a:spcPts val="0"/>
              </a:spcBef>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of children or </a:t>
            </a:r>
            <a:r>
              <a:rPr lang="en-US" sz="2800" dirty="0">
                <a:solidFill>
                  <a:prstClr val="black"/>
                </a:solidFill>
              </a:rPr>
              <a:t>adults-at-risk.</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10000"/>
              </a:lnSpc>
              <a:spcBef>
                <a:spcPts val="0"/>
              </a:spcBef>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lvl="0">
              <a:lnSpc>
                <a:spcPct val="110000"/>
              </a:lnSpc>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It is an expectation within the Diocese </a:t>
            </a:r>
            <a:r>
              <a:rPr lang="en-US" sz="2800" dirty="0">
                <a:solidFill>
                  <a:prstClr val="black"/>
                </a:solidFill>
              </a:rPr>
              <a:t>that everyone </a:t>
            </a:r>
            <a:r>
              <a:rPr kumimoji="0" lang="en-US" sz="2800" b="0" i="0" u="none" strike="noStrike" kern="1200" cap="none" spc="0" normalizeH="0" baseline="0" noProof="0" dirty="0">
                <a:ln>
                  <a:noFill/>
                </a:ln>
                <a:solidFill>
                  <a:prstClr val="black"/>
                </a:solidFill>
                <a:effectLst/>
                <a:uLnTx/>
                <a:uFillTx/>
                <a:latin typeface="Calibri"/>
                <a:ea typeface="+mn-ea"/>
                <a:cs typeface="+mn-cs"/>
              </a:rPr>
              <a:t>will strive to </a:t>
            </a:r>
          </a:p>
          <a:p>
            <a:pPr lvl="0">
              <a:lnSpc>
                <a:spcPct val="110000"/>
              </a:lnSpc>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ensure the protection and safeguarding of any and all vulnerable persons.</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10000"/>
              </a:lnSpc>
              <a:spcBef>
                <a:spcPts val="0"/>
              </a:spcBef>
              <a:buClrTx/>
              <a:buSzTx/>
              <a:buFontTx/>
              <a:buNone/>
              <a:tabLst/>
              <a:defRPr/>
            </a:pPr>
            <a:endParaRPr lang="en-US" sz="1100" dirty="0">
              <a:solidFill>
                <a:prstClr val="black"/>
              </a:solidFill>
              <a:latin typeface="Calibri"/>
            </a:endParaRPr>
          </a:p>
          <a:p>
            <a:pPr marL="0" marR="0" lvl="0" indent="0" algn="l" defTabSz="914400" rtl="0" eaLnBrk="1" fontAlgn="auto" latinLnBrk="0" hangingPunct="1">
              <a:lnSpc>
                <a:spcPct val="110000"/>
              </a:lnSpc>
              <a:spcBef>
                <a:spcPts val="0"/>
              </a:spcBef>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Safeguarding policy applies to all Church personnel - clergy, religious, pastoral associates, employed staff and volunteers and informs and directs all child protection procedures within the Diocese of Cairns.  </a:t>
            </a:r>
          </a:p>
          <a:p>
            <a:pPr marL="0" marR="0" lvl="0" indent="0" algn="l" defTabSz="914400" rtl="0" eaLnBrk="1" fontAlgn="auto" latinLnBrk="0" hangingPunct="1">
              <a:lnSpc>
                <a:spcPct val="110000"/>
              </a:lnSpc>
              <a:spcBef>
                <a:spcPts val="0"/>
              </a:spcBef>
              <a:buClrTx/>
              <a:buSzTx/>
              <a:buFontTx/>
              <a:buNone/>
              <a:tabLst/>
              <a:defRPr/>
            </a:pPr>
            <a:endParaRPr lang="en-US" sz="1200" dirty="0">
              <a:solidFill>
                <a:prstClr val="black"/>
              </a:solidFill>
              <a:latin typeface="Calibri"/>
            </a:endParaRPr>
          </a:p>
          <a:p>
            <a:pPr marL="0" marR="0" lvl="0" indent="0" algn="l" defTabSz="914400" rtl="0" eaLnBrk="1" fontAlgn="auto" latinLnBrk="0" hangingPunct="1">
              <a:lnSpc>
                <a:spcPct val="110000"/>
              </a:lnSpc>
              <a:spcBef>
                <a:spcPts val="0"/>
              </a:spcBef>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This encompasses the requirement to abide by all protocols, guidelines and codes of conduct in place. </a:t>
            </a:r>
          </a:p>
          <a:p>
            <a:pPr marL="0" marR="0" lvl="0" indent="0" algn="l" defTabSz="914400" rtl="0" eaLnBrk="1" fontAlgn="auto" latinLnBrk="0" hangingPunct="1">
              <a:lnSpc>
                <a:spcPct val="110000"/>
              </a:lnSpc>
              <a:spcBef>
                <a:spcPts val="0"/>
              </a:spcBef>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10000"/>
              </a:lnSpc>
              <a:spcBef>
                <a:spcPts val="0"/>
              </a:spcBef>
              <a:buClrTx/>
              <a:buSzTx/>
              <a:buFontTx/>
              <a:buNone/>
              <a:tabLst/>
              <a:defRPr/>
            </a:pPr>
            <a:r>
              <a:rPr kumimoji="0" lang="en-US" sz="3000" b="1" i="0" u="none" strike="noStrike" kern="1200" cap="none" spc="0" normalizeH="0" baseline="0" noProof="0" dirty="0">
                <a:ln>
                  <a:noFill/>
                </a:ln>
                <a:solidFill>
                  <a:srgbClr val="17406D"/>
                </a:solidFill>
                <a:effectLst/>
                <a:uLnTx/>
                <a:uFillTx/>
                <a:latin typeface="Calibri"/>
                <a:ea typeface="+mn-ea"/>
                <a:cs typeface="+mn-cs"/>
              </a:rPr>
              <a:t>SAFEGUARDING IS EVERYONE’S RESPONSIBILITY</a:t>
            </a:r>
          </a:p>
        </p:txBody>
      </p:sp>
      <p:sp>
        <p:nvSpPr>
          <p:cNvPr id="10" name="TextBox 9">
            <a:extLst>
              <a:ext uri="{FF2B5EF4-FFF2-40B4-BE49-F238E27FC236}">
                <a16:creationId xmlns:a16="http://schemas.microsoft.com/office/drawing/2014/main" id="{68DB738A-BEAE-4DFD-A6AB-664473CC9F69}"/>
              </a:ext>
            </a:extLst>
          </p:cNvPr>
          <p:cNvSpPr txBox="1"/>
          <p:nvPr/>
        </p:nvSpPr>
        <p:spPr>
          <a:xfrm>
            <a:off x="0" y="35153"/>
            <a:ext cx="12192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solidFill>
                  <a:srgbClr val="17406D"/>
                </a:solidFill>
                <a:effectLst/>
                <a:uLnTx/>
                <a:uFillTx/>
                <a:latin typeface="Calibri" panose="020F0502020204030204" pitchFamily="34" charset="0"/>
                <a:ea typeface="+mn-ea"/>
                <a:cs typeface="+mn-cs"/>
              </a:rPr>
              <a:t>Rationale for Safeguarding </a:t>
            </a:r>
          </a:p>
        </p:txBody>
      </p:sp>
      <p:pic>
        <p:nvPicPr>
          <p:cNvPr id="12" name="Audio 11">
            <a:extLst>
              <a:ext uri="{FF2B5EF4-FFF2-40B4-BE49-F238E27FC236}">
                <a16:creationId xmlns:a16="http://schemas.microsoft.com/office/drawing/2014/main" id="{CC81FECC-DD75-8E63-B263-99EA1B85F9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08648043"/>
      </p:ext>
    </p:extLst>
  </p:cSld>
  <p:clrMapOvr>
    <a:masterClrMapping/>
  </p:clrMapOvr>
  <mc:AlternateContent xmlns:mc="http://schemas.openxmlformats.org/markup-compatibility/2006" xmlns:p14="http://schemas.microsoft.com/office/powerpoint/2010/main">
    <mc:Choice Requires="p14">
      <p:transition spd="slow" p14:dur="2000" advTm="48871"/>
    </mc:Choice>
    <mc:Fallback xmlns="">
      <p:transition spd="slow" advTm="48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95FEE-CEBE-423F-9889-6DBB21C83F6A}"/>
              </a:ext>
            </a:extLst>
          </p:cNvPr>
          <p:cNvSpPr txBox="1"/>
          <p:nvPr/>
        </p:nvSpPr>
        <p:spPr>
          <a:xfrm>
            <a:off x="0" y="0"/>
            <a:ext cx="12192000" cy="5548570"/>
          </a:xfrm>
          <a:prstGeom prst="rect">
            <a:avLst/>
          </a:prstGeom>
          <a:noFill/>
        </p:spPr>
        <p:txBody>
          <a:bodyPr wrap="square" rtlCol="0">
            <a:spAutoFit/>
          </a:bodyPr>
          <a:lstStyle/>
          <a:p>
            <a:r>
              <a:rPr lang="en-US" sz="4400" b="1" dirty="0">
                <a:solidFill>
                  <a:srgbClr val="17406D"/>
                </a:solidFill>
                <a:latin typeface="Calibri" panose="020F0502020204030204" pitchFamily="34" charset="0"/>
              </a:rPr>
              <a:t>Safeguarding Principles</a:t>
            </a:r>
          </a:p>
          <a:p>
            <a:endParaRPr lang="en-US" sz="2000" dirty="0">
              <a:solidFill>
                <a:schemeClr val="tx2"/>
              </a:solidFill>
            </a:endParaRPr>
          </a:p>
          <a:p>
            <a:pPr algn="ctr"/>
            <a:endParaRPr lang="en-US" sz="2400" dirty="0">
              <a:solidFill>
                <a:schemeClr val="tx2"/>
              </a:solidFill>
            </a:endParaRPr>
          </a:p>
          <a:p>
            <a:pPr marL="914400" lvl="1" indent="-457200">
              <a:lnSpc>
                <a:spcPct val="120000"/>
              </a:lnSpc>
              <a:buFont typeface="Wingdings" panose="05000000000000000000" pitchFamily="2" charset="2"/>
              <a:buChar char="v"/>
            </a:pPr>
            <a:r>
              <a:rPr lang="en-US" sz="2800" dirty="0"/>
              <a:t>Safeguarding is everyone’s responsibility.</a:t>
            </a:r>
          </a:p>
          <a:p>
            <a:pPr marL="914400" lvl="1" indent="-457200">
              <a:lnSpc>
                <a:spcPct val="120000"/>
              </a:lnSpc>
              <a:buFont typeface="Wingdings" panose="05000000000000000000" pitchFamily="2" charset="2"/>
              <a:buChar char="v"/>
            </a:pPr>
            <a:r>
              <a:rPr lang="en-US" sz="2800" dirty="0"/>
              <a:t>Treat everyone with dignity and respect.</a:t>
            </a:r>
          </a:p>
          <a:p>
            <a:pPr marL="914400" lvl="1" indent="-457200">
              <a:lnSpc>
                <a:spcPct val="120000"/>
              </a:lnSpc>
              <a:buFont typeface="Wingdings" panose="05000000000000000000" pitchFamily="2" charset="2"/>
              <a:buChar char="v"/>
            </a:pPr>
            <a:r>
              <a:rPr lang="en-US" sz="2800" dirty="0" err="1"/>
              <a:t>Prioritise</a:t>
            </a:r>
            <a:r>
              <a:rPr lang="en-US" sz="2800" dirty="0"/>
              <a:t> the protection and best interests of children and adults-at-risk.</a:t>
            </a:r>
          </a:p>
          <a:p>
            <a:pPr marL="914400" lvl="1" indent="-457200">
              <a:lnSpc>
                <a:spcPct val="120000"/>
              </a:lnSpc>
              <a:buFont typeface="Wingdings" panose="05000000000000000000" pitchFamily="2" charset="2"/>
              <a:buChar char="v"/>
            </a:pPr>
            <a:r>
              <a:rPr lang="en-US" sz="2800" dirty="0"/>
              <a:t>Provide safe physical and online environments.</a:t>
            </a:r>
          </a:p>
          <a:p>
            <a:pPr marL="914400" lvl="1" indent="-457200">
              <a:lnSpc>
                <a:spcPct val="120000"/>
              </a:lnSpc>
              <a:buFont typeface="Wingdings" panose="05000000000000000000" pitchFamily="2" charset="2"/>
              <a:buChar char="v"/>
            </a:pPr>
            <a:r>
              <a:rPr lang="en-US" sz="2800" dirty="0"/>
              <a:t>Actively identify and manage safeguarding and abuse risks.</a:t>
            </a:r>
          </a:p>
          <a:p>
            <a:pPr marL="914400" lvl="1" indent="-457200">
              <a:lnSpc>
                <a:spcPct val="120000"/>
              </a:lnSpc>
              <a:buFont typeface="Wingdings" panose="05000000000000000000" pitchFamily="2" charset="2"/>
              <a:buChar char="v"/>
            </a:pPr>
            <a:r>
              <a:rPr lang="en-US" sz="2800" dirty="0"/>
              <a:t>Monitor compliance with Safeguarding standards and Policy.</a:t>
            </a:r>
          </a:p>
          <a:p>
            <a:pPr marL="914400" lvl="1" indent="-457200">
              <a:lnSpc>
                <a:spcPct val="120000"/>
              </a:lnSpc>
              <a:buFont typeface="Wingdings" panose="05000000000000000000" pitchFamily="2" charset="2"/>
              <a:buChar char="v"/>
            </a:pPr>
            <a:r>
              <a:rPr lang="en-US" sz="2800" dirty="0"/>
              <a:t>Respond promptly to all abuse concerns, suspicions, incidents and reports.</a:t>
            </a:r>
          </a:p>
          <a:p>
            <a:pPr marL="914400" lvl="1" indent="-457200">
              <a:lnSpc>
                <a:spcPct val="120000"/>
              </a:lnSpc>
              <a:buFont typeface="Wingdings" panose="05000000000000000000" pitchFamily="2" charset="2"/>
              <a:buChar char="v"/>
            </a:pPr>
            <a:r>
              <a:rPr lang="en-US" sz="2800" dirty="0"/>
              <a:t>Comply with all Statutory reporting obligations.</a:t>
            </a:r>
            <a:endParaRPr lang="en-AU" sz="2800" dirty="0"/>
          </a:p>
        </p:txBody>
      </p:sp>
      <p:pic>
        <p:nvPicPr>
          <p:cNvPr id="10" name="Audio 9">
            <a:extLst>
              <a:ext uri="{FF2B5EF4-FFF2-40B4-BE49-F238E27FC236}">
                <a16:creationId xmlns:a16="http://schemas.microsoft.com/office/drawing/2014/main" id="{C9A6B743-E499-9A45-48F6-1ADAF32401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42170531"/>
      </p:ext>
    </p:extLst>
  </p:cSld>
  <p:clrMapOvr>
    <a:masterClrMapping/>
  </p:clrMapOvr>
  <mc:AlternateContent xmlns:mc="http://schemas.openxmlformats.org/markup-compatibility/2006" xmlns:p14="http://schemas.microsoft.com/office/powerpoint/2010/main">
    <mc:Choice Requires="p14">
      <p:transition spd="slow" p14:dur="2000" advTm="50849"/>
    </mc:Choice>
    <mc:Fallback xmlns="">
      <p:transition spd="slow" advTm="50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95FEE-CEBE-423F-9889-6DBB21C83F6A}"/>
              </a:ext>
            </a:extLst>
          </p:cNvPr>
          <p:cNvSpPr txBox="1"/>
          <p:nvPr/>
        </p:nvSpPr>
        <p:spPr>
          <a:xfrm>
            <a:off x="162044" y="0"/>
            <a:ext cx="11840902" cy="6664325"/>
          </a:xfrm>
          <a:prstGeom prst="rect">
            <a:avLst/>
          </a:prstGeom>
          <a:noFill/>
        </p:spPr>
        <p:txBody>
          <a:bodyPr wrap="square" rtlCol="0">
            <a:spAutoFit/>
          </a:bodyPr>
          <a:lstStyle/>
          <a:p>
            <a:pPr>
              <a:lnSpc>
                <a:spcPct val="125000"/>
              </a:lnSpc>
            </a:pPr>
            <a:r>
              <a:rPr lang="en-US" sz="4000" b="1" dirty="0">
                <a:solidFill>
                  <a:srgbClr val="17406D"/>
                </a:solidFill>
                <a:latin typeface="Calibri" panose="020F0502020204030204" pitchFamily="34" charset="0"/>
              </a:rPr>
              <a:t>‘Two Adults’ Rule</a:t>
            </a:r>
          </a:p>
          <a:p>
            <a:pPr>
              <a:lnSpc>
                <a:spcPct val="114000"/>
              </a:lnSpc>
            </a:pPr>
            <a:endParaRPr lang="en-US" sz="1400" dirty="0"/>
          </a:p>
          <a:p>
            <a:pPr>
              <a:lnSpc>
                <a:spcPct val="114000"/>
              </a:lnSpc>
            </a:pPr>
            <a:r>
              <a:rPr lang="en-US" sz="2800" dirty="0"/>
              <a:t>Wherever practicable at least two adults should be present at all times during any parish/agency program, event or ministry involving children or adults-at-risk.</a:t>
            </a:r>
          </a:p>
          <a:p>
            <a:pPr>
              <a:lnSpc>
                <a:spcPct val="114000"/>
              </a:lnSpc>
            </a:pPr>
            <a:endParaRPr lang="en-US" sz="1600" dirty="0"/>
          </a:p>
          <a:p>
            <a:pPr>
              <a:lnSpc>
                <a:spcPct val="114000"/>
              </a:lnSpc>
            </a:pPr>
            <a:r>
              <a:rPr lang="en-US" sz="2800" b="1" dirty="0"/>
              <a:t>Why have this rule? </a:t>
            </a:r>
          </a:p>
          <a:p>
            <a:pPr marL="342900" indent="-342900">
              <a:lnSpc>
                <a:spcPct val="114000"/>
              </a:lnSpc>
              <a:buFont typeface="Arial" panose="020B0604020202020204" pitchFamily="34" charset="0"/>
              <a:buChar char="•"/>
            </a:pPr>
            <a:r>
              <a:rPr lang="en-US" sz="2800" dirty="0"/>
              <a:t>Significantly reduces the risk of an incident of abuse – (constantly in sight of another adult);</a:t>
            </a:r>
          </a:p>
          <a:p>
            <a:pPr marL="342900" lvl="1" indent="-342900">
              <a:lnSpc>
                <a:spcPct val="114000"/>
              </a:lnSpc>
              <a:buFont typeface="Arial" panose="020B0604020202020204" pitchFamily="34" charset="0"/>
              <a:buChar char="•"/>
            </a:pPr>
            <a:r>
              <a:rPr lang="en-US" sz="2800" dirty="0"/>
              <a:t>Protects the ministering adults against false allegations;</a:t>
            </a:r>
          </a:p>
          <a:p>
            <a:pPr marL="342900" lvl="1" indent="-342900">
              <a:lnSpc>
                <a:spcPct val="114000"/>
              </a:lnSpc>
              <a:buFont typeface="Arial" panose="020B0604020202020204" pitchFamily="34" charset="0"/>
              <a:buChar char="•"/>
            </a:pPr>
            <a:r>
              <a:rPr lang="en-US" sz="2800" dirty="0"/>
              <a:t>Reduces the possibility of a claim of negligence;</a:t>
            </a:r>
          </a:p>
          <a:p>
            <a:pPr marL="342900" lvl="1" indent="-342900">
              <a:lnSpc>
                <a:spcPct val="114000"/>
              </a:lnSpc>
              <a:buFont typeface="Arial" panose="020B0604020202020204" pitchFamily="34" charset="0"/>
              <a:buChar char="•"/>
            </a:pPr>
            <a:r>
              <a:rPr lang="en-US" sz="2800" dirty="0"/>
              <a:t>Increases the likelihood that parents and adults will volunteer to lead as they know they will have help on a regular basis;</a:t>
            </a:r>
          </a:p>
          <a:p>
            <a:pPr marL="342900" lvl="1" indent="-342900">
              <a:lnSpc>
                <a:spcPct val="114000"/>
              </a:lnSpc>
              <a:buFont typeface="Arial" panose="020B0604020202020204" pitchFamily="34" charset="0"/>
              <a:buChar char="•"/>
            </a:pPr>
            <a:r>
              <a:rPr lang="en-US" sz="2800" dirty="0"/>
              <a:t>Provides help if there is an accident or emergency.</a:t>
            </a:r>
          </a:p>
          <a:p>
            <a:pPr marL="342900" indent="-342900">
              <a:lnSpc>
                <a:spcPct val="114000"/>
              </a:lnSpc>
              <a:buFont typeface="Arial" panose="020B0604020202020204" pitchFamily="34" charset="0"/>
              <a:buChar char="•"/>
            </a:pPr>
            <a:endParaRPr lang="en-US" sz="2200" dirty="0"/>
          </a:p>
        </p:txBody>
      </p:sp>
      <p:pic>
        <p:nvPicPr>
          <p:cNvPr id="10" name="Audio 9">
            <a:extLst>
              <a:ext uri="{FF2B5EF4-FFF2-40B4-BE49-F238E27FC236}">
                <a16:creationId xmlns:a16="http://schemas.microsoft.com/office/drawing/2014/main" id="{0E0457C2-13D3-1751-5EC6-CA7449D98A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8718355"/>
      </p:ext>
    </p:extLst>
  </p:cSld>
  <p:clrMapOvr>
    <a:masterClrMapping/>
  </p:clrMapOvr>
  <mc:AlternateContent xmlns:mc="http://schemas.openxmlformats.org/markup-compatibility/2006" xmlns:p14="http://schemas.microsoft.com/office/powerpoint/2010/main">
    <mc:Choice Requires="p14">
      <p:transition spd="slow" p14:dur="2000" advTm="39391"/>
    </mc:Choice>
    <mc:Fallback xmlns="">
      <p:transition spd="slow" advTm="3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86BE4D-30ED-4E6A-9828-61EEF1BEB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4714" y="4043440"/>
            <a:ext cx="3364246" cy="2523185"/>
          </a:xfrm>
          <a:prstGeom prst="rect">
            <a:avLst/>
          </a:prstGeom>
        </p:spPr>
      </p:pic>
      <p:sp>
        <p:nvSpPr>
          <p:cNvPr id="2" name="Rectangle 1">
            <a:extLst>
              <a:ext uri="{FF2B5EF4-FFF2-40B4-BE49-F238E27FC236}">
                <a16:creationId xmlns:a16="http://schemas.microsoft.com/office/drawing/2014/main" id="{D67C911C-C369-4600-9733-7158CB64B4F5}"/>
              </a:ext>
            </a:extLst>
          </p:cNvPr>
          <p:cNvSpPr/>
          <p:nvPr/>
        </p:nvSpPr>
        <p:spPr>
          <a:xfrm>
            <a:off x="396240" y="1013382"/>
            <a:ext cx="11389360" cy="3252237"/>
          </a:xfrm>
          <a:prstGeom prst="rect">
            <a:avLst/>
          </a:prstGeom>
        </p:spPr>
        <p:txBody>
          <a:bodyPr wrap="square">
            <a:spAutoFit/>
          </a:bodyPr>
          <a:lstStyle/>
          <a:p>
            <a:pPr marL="342900" indent="-342900">
              <a:lnSpc>
                <a:spcPct val="107000"/>
              </a:lnSpc>
              <a:spcAft>
                <a:spcPts val="800"/>
              </a:spcAft>
              <a:buFont typeface="Wingdings" panose="05000000000000000000" pitchFamily="2" charset="2"/>
              <a:buChar char="Ø"/>
            </a:pPr>
            <a:r>
              <a:rPr lang="en-AU" sz="2800" dirty="0">
                <a:latin typeface="Calibri" panose="020F0502020204030204" pitchFamily="34" charset="0"/>
                <a:ea typeface="Calibri" panose="020F0502020204030204" pitchFamily="34" charset="0"/>
                <a:cs typeface="Times New Roman" panose="02020603050405020304" pitchFamily="18" charset="0"/>
              </a:rPr>
              <a:t>A duty of care is a common law obligation.</a:t>
            </a:r>
          </a:p>
          <a:p>
            <a:pPr marL="171450" indent="-171450">
              <a:lnSpc>
                <a:spcPct val="107000"/>
              </a:lnSpc>
              <a:spcAft>
                <a:spcPts val="800"/>
              </a:spcAft>
              <a:buFont typeface="Wingdings" panose="05000000000000000000" pitchFamily="2" charset="2"/>
              <a:buChar char="Ø"/>
            </a:pPr>
            <a:endParaRPr lang="en-AU" sz="1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n-AU" sz="2800" dirty="0">
                <a:latin typeface="Calibri" panose="020F0502020204030204" pitchFamily="34" charset="0"/>
                <a:ea typeface="Calibri" panose="020F0502020204030204" pitchFamily="34" charset="0"/>
                <a:cs typeface="Times New Roman" panose="02020603050405020304" pitchFamily="18" charset="0"/>
              </a:rPr>
              <a:t>It simply means having the responsibility to take reasonable action to prevent foreseeable risks of injury or harm.</a:t>
            </a:r>
          </a:p>
          <a:p>
            <a:pPr marL="342900" indent="-342900">
              <a:lnSpc>
                <a:spcPct val="107000"/>
              </a:lnSpc>
              <a:spcAft>
                <a:spcPts val="800"/>
              </a:spcAft>
              <a:buFont typeface="Wingdings" panose="05000000000000000000" pitchFamily="2" charset="2"/>
              <a:buChar char="Ø"/>
            </a:pPr>
            <a:endParaRPr lang="en-AU" sz="1100" dirty="0">
              <a:latin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n-AU" sz="2800" dirty="0">
                <a:latin typeface="Calibri" panose="020F0502020204030204" pitchFamily="34" charset="0"/>
                <a:ea typeface="Calibri" panose="020F0502020204030204" pitchFamily="34" charset="0"/>
                <a:cs typeface="Times New Roman" panose="02020603050405020304" pitchFamily="18" charset="0"/>
              </a:rPr>
              <a:t>The Diocese can be liable when its personnel breach a duty of care.</a:t>
            </a:r>
          </a:p>
          <a:p>
            <a:pPr marL="342900" indent="-342900">
              <a:lnSpc>
                <a:spcPct val="107000"/>
              </a:lnSpc>
              <a:spcAft>
                <a:spcPts val="800"/>
              </a:spcAft>
              <a:buFont typeface="Wingdings" panose="05000000000000000000" pitchFamily="2" charset="2"/>
              <a:buChar char="Ø"/>
            </a:pPr>
            <a:endParaRPr lang="en-AU"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3BEB4F2-DA5C-4BD1-B55E-5887B9E74A2F}"/>
              </a:ext>
            </a:extLst>
          </p:cNvPr>
          <p:cNvSpPr/>
          <p:nvPr/>
        </p:nvSpPr>
        <p:spPr>
          <a:xfrm>
            <a:off x="240695" y="170686"/>
            <a:ext cx="2567947" cy="658835"/>
          </a:xfrm>
          <a:prstGeom prst="rect">
            <a:avLst/>
          </a:prstGeom>
        </p:spPr>
        <p:txBody>
          <a:bodyPr wrap="none">
            <a:spAutoFit/>
          </a:bodyPr>
          <a:lstStyle/>
          <a:p>
            <a:pPr>
              <a:lnSpc>
                <a:spcPct val="107000"/>
              </a:lnSpc>
              <a:spcAft>
                <a:spcPts val="800"/>
              </a:spcAft>
            </a:pPr>
            <a:r>
              <a:rPr lang="en-AU" sz="3600" b="1" dirty="0">
                <a:solidFill>
                  <a:schemeClr val="tx2"/>
                </a:solidFill>
                <a:latin typeface="Calibri" panose="020F0502020204030204" pitchFamily="34" charset="0"/>
              </a:rPr>
              <a:t>Duty of Care</a:t>
            </a:r>
          </a:p>
        </p:txBody>
      </p:sp>
      <p:cxnSp>
        <p:nvCxnSpPr>
          <p:cNvPr id="6" name="Straight Connector 5">
            <a:extLst>
              <a:ext uri="{FF2B5EF4-FFF2-40B4-BE49-F238E27FC236}">
                <a16:creationId xmlns:a16="http://schemas.microsoft.com/office/drawing/2014/main" id="{396DDF87-567A-4D13-BE7F-193542697D2C}"/>
              </a:ext>
            </a:extLst>
          </p:cNvPr>
          <p:cNvCxnSpPr>
            <a:cxnSpLocks/>
          </p:cNvCxnSpPr>
          <p:nvPr/>
        </p:nvCxnSpPr>
        <p:spPr>
          <a:xfrm>
            <a:off x="240695" y="865600"/>
            <a:ext cx="3348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CCDDAC5-4A70-48E0-9986-FDA95C08A7AB}"/>
              </a:ext>
            </a:extLst>
          </p:cNvPr>
          <p:cNvSpPr/>
          <p:nvPr/>
        </p:nvSpPr>
        <p:spPr>
          <a:xfrm>
            <a:off x="391887" y="4265619"/>
            <a:ext cx="8029467" cy="1836080"/>
          </a:xfrm>
          <a:prstGeom prst="rect">
            <a:avLst/>
          </a:prstGeom>
        </p:spPr>
        <p:txBody>
          <a:bodyPr wrap="square">
            <a:spAutoFit/>
          </a:bodyPr>
          <a:lstStyle/>
          <a:p>
            <a:pPr marL="171450" indent="-171450">
              <a:lnSpc>
                <a:spcPct val="107000"/>
              </a:lnSpc>
              <a:spcAft>
                <a:spcPts val="800"/>
              </a:spcAft>
              <a:buFont typeface="Wingdings" panose="05000000000000000000" pitchFamily="2" charset="2"/>
              <a:buChar char="Ø"/>
            </a:pPr>
            <a:endParaRPr lang="en-US" sz="1100" dirty="0">
              <a:latin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n-AU" sz="3000" dirty="0">
                <a:latin typeface="Calibri" panose="020F0502020204030204" pitchFamily="34" charset="0"/>
                <a:ea typeface="Calibri" panose="020F0502020204030204" pitchFamily="34" charset="0"/>
                <a:cs typeface="Times New Roman" panose="02020603050405020304" pitchFamily="18" charset="0"/>
              </a:rPr>
              <a:t>All personnel, including volunteers, need to consider their duty of care when working for the Diocese.</a:t>
            </a:r>
            <a:endParaRPr lang="en-US" sz="3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Audio 13">
            <a:extLst>
              <a:ext uri="{FF2B5EF4-FFF2-40B4-BE49-F238E27FC236}">
                <a16:creationId xmlns:a16="http://schemas.microsoft.com/office/drawing/2014/main" id="{32AFD2BC-5A18-3869-DB0C-406225EB6B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3879450"/>
      </p:ext>
    </p:extLst>
  </p:cSld>
  <p:clrMapOvr>
    <a:masterClrMapping/>
  </p:clrMapOvr>
  <mc:AlternateContent xmlns:mc="http://schemas.openxmlformats.org/markup-compatibility/2006" xmlns:p14="http://schemas.microsoft.com/office/powerpoint/2010/main">
    <mc:Choice Requires="p14">
      <p:transition spd="slow" p14:dur="2000" advTm="26766"/>
    </mc:Choice>
    <mc:Fallback xmlns="">
      <p:transition spd="slow" advTm="2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Image result for united nations logo watercolou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512248" y="1157156"/>
            <a:ext cx="5167503" cy="5167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62FA3C-67ED-45A0-8FA3-8F826CB0DE67}"/>
              </a:ext>
            </a:extLst>
          </p:cNvPr>
          <p:cNvSpPr txBox="1"/>
          <p:nvPr/>
        </p:nvSpPr>
        <p:spPr>
          <a:xfrm>
            <a:off x="389720" y="120851"/>
            <a:ext cx="11457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mn-ea"/>
                <a:cs typeface="+mn-cs"/>
              </a:rPr>
              <a:t>UN Convention on the Rights of the Child </a:t>
            </a:r>
            <a:endParaRPr kumimoji="0" lang="en-AU" sz="4000" b="1" i="0" u="none" strike="noStrike" kern="1200" cap="none" spc="0" normalizeH="0" baseline="0" noProof="0" dirty="0">
              <a:ln>
                <a:noFill/>
              </a:ln>
              <a:effectLst/>
              <a:uLnTx/>
              <a:uFillTx/>
              <a:latin typeface="Calibri" panose="020F0502020204030204" pitchFamily="34" charset="0"/>
              <a:ea typeface="+mn-ea"/>
              <a:cs typeface="+mn-cs"/>
            </a:endParaRPr>
          </a:p>
        </p:txBody>
      </p:sp>
      <p:cxnSp>
        <p:nvCxnSpPr>
          <p:cNvPr id="9" name="Straight Connector 8">
            <a:extLst>
              <a:ext uri="{FF2B5EF4-FFF2-40B4-BE49-F238E27FC236}">
                <a16:creationId xmlns:a16="http://schemas.microsoft.com/office/drawing/2014/main" id="{D7DDB916-4072-4151-BC8B-CE114DC72F22}"/>
              </a:ext>
            </a:extLst>
          </p:cNvPr>
          <p:cNvCxnSpPr>
            <a:cxnSpLocks/>
          </p:cNvCxnSpPr>
          <p:nvPr/>
        </p:nvCxnSpPr>
        <p:spPr>
          <a:xfrm>
            <a:off x="427544" y="767182"/>
            <a:ext cx="8891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8944578" y="4299588"/>
            <a:ext cx="2398092" cy="2025072"/>
          </a:xfrm>
          <a:prstGeom prst="roundRect">
            <a:avLst/>
          </a:prstGeom>
          <a:solidFill>
            <a:schemeClr val="tx2">
              <a:alpha val="60000"/>
            </a:schemeClr>
          </a:solidFill>
          <a:ln>
            <a:noFill/>
          </a:ln>
          <a:effectLst>
            <a:outerShdw blurRad="50800" dist="38100" dir="2700000" sx="102000" sy="102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PRACTICE THEIR OWN RELIGION</a:t>
            </a:r>
          </a:p>
        </p:txBody>
      </p:sp>
      <p:sp>
        <p:nvSpPr>
          <p:cNvPr id="10" name="Rounded Rectangle 9"/>
          <p:cNvSpPr/>
          <p:nvPr/>
        </p:nvSpPr>
        <p:spPr>
          <a:xfrm>
            <a:off x="5025053" y="4299588"/>
            <a:ext cx="2292786" cy="2025072"/>
          </a:xfrm>
          <a:prstGeom prst="roundRect">
            <a:avLst/>
          </a:prstGeom>
          <a:solidFill>
            <a:schemeClr val="tx2">
              <a:alpha val="80000"/>
            </a:schemeClr>
          </a:solidFill>
          <a:ln>
            <a:noFill/>
          </a:ln>
          <a:effectLst>
            <a:outerShdw blurRad="50800" dist="38100" dir="2700000" sx="102000" sy="102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BEST INTERESTS PROMOTED</a:t>
            </a:r>
          </a:p>
        </p:txBody>
      </p:sp>
      <p:sp>
        <p:nvSpPr>
          <p:cNvPr id="11" name="Rounded Rectangle 10"/>
          <p:cNvSpPr/>
          <p:nvPr/>
        </p:nvSpPr>
        <p:spPr>
          <a:xfrm>
            <a:off x="939469" y="4299588"/>
            <a:ext cx="2183874" cy="2025072"/>
          </a:xfrm>
          <a:prstGeom prst="roundRect">
            <a:avLst/>
          </a:prstGeom>
          <a:solidFill>
            <a:schemeClr val="tx2">
              <a:alpha val="40000"/>
            </a:schemeClr>
          </a:solidFill>
          <a:ln>
            <a:noFill/>
          </a:ln>
          <a:effectLst>
            <a:outerShdw blurRad="50800" dist="38100" dir="2700000" sx="102000" sy="102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HOLD PERSONAL BELIEFS</a:t>
            </a:r>
          </a:p>
        </p:txBody>
      </p:sp>
      <p:sp>
        <p:nvSpPr>
          <p:cNvPr id="12" name="Rounded Rectangle 11"/>
          <p:cNvSpPr/>
          <p:nvPr/>
        </p:nvSpPr>
        <p:spPr>
          <a:xfrm>
            <a:off x="8944578" y="2050754"/>
            <a:ext cx="2228361" cy="2002887"/>
          </a:xfrm>
          <a:prstGeom prst="roundRect">
            <a:avLst/>
          </a:prstGeom>
          <a:solidFill>
            <a:schemeClr val="tx2">
              <a:alpha val="40000"/>
            </a:schemeClr>
          </a:solidFill>
          <a:ln>
            <a:noFill/>
          </a:ln>
          <a:effectLst>
            <a:outerShdw blurRad="50800" dist="38100" dir="2700000" sx="102000" sy="102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PRIVACY</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ounded Rectangle 12"/>
          <p:cNvSpPr/>
          <p:nvPr/>
        </p:nvSpPr>
        <p:spPr>
          <a:xfrm>
            <a:off x="939468" y="2120279"/>
            <a:ext cx="2183875" cy="2040755"/>
          </a:xfrm>
          <a:prstGeom prst="roundRect">
            <a:avLst/>
          </a:prstGeom>
          <a:solidFill>
            <a:schemeClr val="tx2">
              <a:alpha val="60000"/>
            </a:schemeClr>
          </a:solidFill>
          <a:ln/>
          <a:effectLst>
            <a:outerShdw blurRad="50800" dist="38100" dir="2700000" sx="102000" sy="102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PROTECTION FROM ABUSE &amp; NEGLECT</a:t>
            </a:r>
          </a:p>
        </p:txBody>
      </p:sp>
      <p:sp>
        <p:nvSpPr>
          <p:cNvPr id="15" name="Rounded Rectangle 14"/>
          <p:cNvSpPr/>
          <p:nvPr/>
        </p:nvSpPr>
        <p:spPr>
          <a:xfrm>
            <a:off x="5089478" y="2122108"/>
            <a:ext cx="2228361" cy="1931534"/>
          </a:xfrm>
          <a:prstGeom prst="roundRect">
            <a:avLst/>
          </a:prstGeom>
          <a:solidFill>
            <a:schemeClr val="tx2">
              <a:alpha val="80000"/>
            </a:schemeClr>
          </a:solidFill>
          <a:ln/>
          <a:effectLst>
            <a:outerShdw blurRad="50800" dist="38100" dir="2700000" sx="102000" sy="102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PROTECTION FROM SEXUAL ABUSE</a:t>
            </a:r>
          </a:p>
        </p:txBody>
      </p:sp>
      <p:sp>
        <p:nvSpPr>
          <p:cNvPr id="16" name="TextBox 15"/>
          <p:cNvSpPr txBox="1"/>
          <p:nvPr/>
        </p:nvSpPr>
        <p:spPr>
          <a:xfrm>
            <a:off x="389720" y="901137"/>
            <a:ext cx="1145782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These rights apply to every child regardless of race,</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religion, gender or abilities. Every child has the right to:</a:t>
            </a:r>
          </a:p>
        </p:txBody>
      </p:sp>
      <p:pic>
        <p:nvPicPr>
          <p:cNvPr id="19" name="Audio 18">
            <a:extLst>
              <a:ext uri="{FF2B5EF4-FFF2-40B4-BE49-F238E27FC236}">
                <a16:creationId xmlns:a16="http://schemas.microsoft.com/office/drawing/2014/main" id="{4196781D-275B-1950-36A4-FE41390C6E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99595779"/>
      </p:ext>
    </p:extLst>
  </p:cSld>
  <p:clrMapOvr>
    <a:masterClrMapping/>
  </p:clrMapOvr>
  <mc:AlternateContent xmlns:mc="http://schemas.openxmlformats.org/markup-compatibility/2006" xmlns:p14="http://schemas.microsoft.com/office/powerpoint/2010/main">
    <mc:Choice Requires="p14">
      <p:transition spd="slow" p14:dur="2000" advTm="45857"/>
    </mc:Choice>
    <mc:Fallback xmlns="">
      <p:transition spd="slow" advTm="45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p:cTn id="10"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2000"/>
                                        <p:tgtEl>
                                          <p:spTgt spid="16">
                                            <p:txEl>
                                              <p:pRg st="0" end="0"/>
                                            </p:txEl>
                                          </p:spTgt>
                                        </p:tgtEl>
                                      </p:cBhvr>
                                    </p:animEffect>
                                    <p:anim calcmode="lin" valueType="num">
                                      <p:cBhvr>
                                        <p:cTn id="18" dur="2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1"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500"/>
                                        <p:tgtEl>
                                          <p:spTgt spid="13"/>
                                        </p:tgtEl>
                                      </p:cBhvr>
                                    </p:animEffect>
                                  </p:childTnLst>
                                </p:cTn>
                              </p:par>
                            </p:childTnLst>
                          </p:cTn>
                        </p:par>
                        <p:par>
                          <p:cTn id="24" fill="hold">
                            <p:stCondLst>
                              <p:cond delay="5500"/>
                            </p:stCondLst>
                            <p:childTnLst>
                              <p:par>
                                <p:cTn id="25" presetID="21"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2500"/>
                                        <p:tgtEl>
                                          <p:spTgt spid="15"/>
                                        </p:tgtEl>
                                      </p:cBhvr>
                                    </p:animEffect>
                                  </p:childTnLst>
                                </p:cTn>
                              </p:par>
                            </p:childTnLst>
                          </p:cTn>
                        </p:par>
                        <p:par>
                          <p:cTn id="28" fill="hold">
                            <p:stCondLst>
                              <p:cond delay="8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500"/>
                                        <p:tgtEl>
                                          <p:spTgt spid="12"/>
                                        </p:tgtEl>
                                      </p:cBhvr>
                                    </p:animEffect>
                                  </p:childTnLst>
                                </p:cTn>
                              </p:par>
                            </p:childTnLst>
                          </p:cTn>
                        </p:par>
                        <p:par>
                          <p:cTn id="32" fill="hold">
                            <p:stCondLst>
                              <p:cond delay="10500"/>
                            </p:stCondLst>
                            <p:childTnLst>
                              <p:par>
                                <p:cTn id="33" presetID="21"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500"/>
                                        <p:tgtEl>
                                          <p:spTgt spid="11"/>
                                        </p:tgtEl>
                                      </p:cBhvr>
                                    </p:animEffect>
                                  </p:childTnLst>
                                </p:cTn>
                              </p:par>
                            </p:childTnLst>
                          </p:cTn>
                        </p:par>
                        <p:par>
                          <p:cTn id="36" fill="hold">
                            <p:stCondLst>
                              <p:cond delay="13000"/>
                            </p:stCondLst>
                            <p:childTnLst>
                              <p:par>
                                <p:cTn id="37" presetID="21" presetClass="entr" presetSubtype="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500"/>
                                        <p:tgtEl>
                                          <p:spTgt spid="10"/>
                                        </p:tgtEl>
                                      </p:cBhvr>
                                    </p:animEffect>
                                  </p:childTnLst>
                                </p:cTn>
                              </p:par>
                            </p:childTnLst>
                          </p:cTn>
                        </p:par>
                        <p:par>
                          <p:cTn id="40" fill="hold">
                            <p:stCondLst>
                              <p:cond delay="15500"/>
                            </p:stCondLst>
                            <p:childTnLst>
                              <p:par>
                                <p:cTn id="41" presetID="21" presetClass="entr" presetSubtype="1"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heel(1)">
                                      <p:cBhvr>
                                        <p:cTn id="43"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9"/>
                </p:tgtEl>
              </p:cMediaNode>
            </p:audio>
          </p:childTnLst>
        </p:cTn>
      </p:par>
    </p:tnLst>
    <p:bldLst>
      <p:bldP spid="6" grpId="0" animBg="1"/>
      <p:bldP spid="10" grpId="0" animBg="1"/>
      <p:bldP spid="11" grpId="0" animBg="1"/>
      <p:bldP spid="12"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7DDB916-4072-4151-BC8B-CE114DC72F22}"/>
              </a:ext>
            </a:extLst>
          </p:cNvPr>
          <p:cNvCxnSpPr>
            <a:cxnSpLocks/>
          </p:cNvCxnSpPr>
          <p:nvPr/>
        </p:nvCxnSpPr>
        <p:spPr>
          <a:xfrm>
            <a:off x="217090" y="766977"/>
            <a:ext cx="33835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6089" y="1074265"/>
            <a:ext cx="11795835" cy="5047536"/>
          </a:xfrm>
          <a:prstGeom prst="rect">
            <a:avLst/>
          </a:prstGeom>
          <a:solidFill>
            <a:schemeClr val="bg1">
              <a:lumMod val="95000"/>
            </a:schemeClr>
          </a:solidFill>
        </p:spPr>
        <p:txBody>
          <a:bodyPr wrap="square" rtlCol="0">
            <a:spAutoFit/>
          </a:bodyPr>
          <a:lstStyle/>
          <a:p>
            <a:pPr algn="ctr">
              <a:buClr>
                <a:srgbClr val="C00000"/>
              </a:buClr>
            </a:pPr>
            <a:r>
              <a:rPr lang="en-US" sz="3400" dirty="0">
                <a:latin typeface="Calibri" panose="020F0502020204030204" pitchFamily="34" charset="0"/>
                <a:cs typeface="Calibri" panose="020F0502020204030204" pitchFamily="34" charset="0"/>
              </a:rPr>
              <a:t>Abuse is the mistreatment of a person which causes them harm</a:t>
            </a:r>
          </a:p>
          <a:p>
            <a:pPr>
              <a:buClr>
                <a:srgbClr val="C00000"/>
              </a:buClr>
            </a:pPr>
            <a:endParaRPr lang="en-US" sz="3200" dirty="0">
              <a:latin typeface="Calibri" panose="020F0502020204030204" pitchFamily="34" charset="0"/>
              <a:cs typeface="Calibri" panose="020F0502020204030204" pitchFamily="34" charset="0"/>
            </a:endParaRPr>
          </a:p>
          <a:p>
            <a:pPr marL="457200" indent="-457200">
              <a:buClr>
                <a:srgbClr val="C00000"/>
              </a:buClr>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a:buClr>
                <a:srgbClr val="C00000"/>
              </a:buClr>
            </a:pPr>
            <a:endParaRPr lang="en-US" sz="3200" dirty="0">
              <a:latin typeface="Calibri" panose="020F0502020204030204" pitchFamily="34" charset="0"/>
              <a:cs typeface="Calibri" panose="020F0502020204030204" pitchFamily="34" charset="0"/>
            </a:endParaRPr>
          </a:p>
          <a:p>
            <a:pPr>
              <a:buClr>
                <a:srgbClr val="C00000"/>
              </a:buClr>
            </a:pPr>
            <a:endParaRPr lang="en-US" sz="3200" dirty="0">
              <a:solidFill>
                <a:schemeClr val="tx2"/>
              </a:solidFill>
              <a:latin typeface="Calibri" panose="020F0502020204030204" pitchFamily="34" charset="0"/>
            </a:endParaRPr>
          </a:p>
          <a:p>
            <a:pPr>
              <a:buClr>
                <a:srgbClr val="C00000"/>
              </a:buClr>
            </a:pPr>
            <a:endParaRPr lang="en-US" sz="3200" dirty="0">
              <a:solidFill>
                <a:schemeClr val="tx2"/>
              </a:solidFill>
              <a:latin typeface="Calibri" panose="020F0502020204030204" pitchFamily="34" charset="0"/>
            </a:endParaRPr>
          </a:p>
          <a:p>
            <a:pPr>
              <a:buClr>
                <a:srgbClr val="C00000"/>
              </a:buClr>
            </a:pPr>
            <a:endParaRPr lang="en-US" sz="3200" dirty="0">
              <a:solidFill>
                <a:schemeClr val="tx2"/>
              </a:solidFill>
              <a:latin typeface="Calibri" panose="020F0502020204030204" pitchFamily="34" charset="0"/>
            </a:endParaRPr>
          </a:p>
          <a:p>
            <a:pPr>
              <a:buClr>
                <a:srgbClr val="C00000"/>
              </a:buClr>
            </a:pPr>
            <a:endParaRPr lang="en-US" sz="3200" dirty="0">
              <a:solidFill>
                <a:schemeClr val="tx2"/>
              </a:solidFill>
              <a:latin typeface="Calibri" panose="020F0502020204030204" pitchFamily="34" charset="0"/>
            </a:endParaRPr>
          </a:p>
          <a:p>
            <a:pPr>
              <a:buClr>
                <a:srgbClr val="C00000"/>
              </a:buClr>
            </a:pPr>
            <a:endParaRPr lang="en-US" sz="3200" dirty="0">
              <a:solidFill>
                <a:schemeClr val="tx2"/>
              </a:solidFill>
              <a:latin typeface="Calibri" panose="020F0502020204030204" pitchFamily="34" charset="0"/>
            </a:endParaRPr>
          </a:p>
          <a:p>
            <a:pPr algn="ctr">
              <a:buClr>
                <a:srgbClr val="C00000"/>
              </a:buClr>
            </a:pPr>
            <a:r>
              <a:rPr lang="en-US" sz="3200" dirty="0">
                <a:solidFill>
                  <a:schemeClr val="tx2"/>
                </a:solidFill>
                <a:latin typeface="Calibri" panose="020F0502020204030204" pitchFamily="34" charset="0"/>
              </a:rPr>
              <a:t>Abuse may be one act or a series of acts.</a:t>
            </a:r>
          </a:p>
        </p:txBody>
      </p:sp>
      <p:pic>
        <p:nvPicPr>
          <p:cNvPr id="2" name="Picture 1"/>
          <p:cNvPicPr>
            <a:picLocks noChangeAspect="1"/>
          </p:cNvPicPr>
          <p:nvPr/>
        </p:nvPicPr>
        <p:blipFill>
          <a:blip r:embed="rId5"/>
          <a:stretch>
            <a:fillRect/>
          </a:stretch>
        </p:blipFill>
        <p:spPr>
          <a:xfrm>
            <a:off x="3799278" y="2074090"/>
            <a:ext cx="4593444" cy="3047885"/>
          </a:xfrm>
          <a:prstGeom prst="rect">
            <a:avLst/>
          </a:prstGeom>
          <a:ln w="38100">
            <a:solidFill>
              <a:schemeClr val="tx2"/>
            </a:solidFill>
          </a:ln>
          <a:effectLst>
            <a:outerShdw blurRad="50800" dist="38100" dir="2700000" sx="102000" sy="102000" algn="tl" rotWithShape="0">
              <a:prstClr val="black">
                <a:alpha val="40000"/>
              </a:prstClr>
            </a:outerShdw>
          </a:effectLst>
        </p:spPr>
      </p:pic>
      <p:sp>
        <p:nvSpPr>
          <p:cNvPr id="7" name="Rectangle 6">
            <a:extLst>
              <a:ext uri="{FF2B5EF4-FFF2-40B4-BE49-F238E27FC236}">
                <a16:creationId xmlns:a16="http://schemas.microsoft.com/office/drawing/2014/main" id="{21AA3FA6-1C61-4C64-B7CD-A7CFADA84FDF}"/>
              </a:ext>
            </a:extLst>
          </p:cNvPr>
          <p:cNvSpPr/>
          <p:nvPr/>
        </p:nvSpPr>
        <p:spPr>
          <a:xfrm>
            <a:off x="126089" y="127696"/>
            <a:ext cx="6949140" cy="654259"/>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3500" dirty="0"/>
              <a:t>Understanding Abuse</a:t>
            </a:r>
            <a:endParaRPr lang="en-AU" sz="3500" dirty="0"/>
          </a:p>
        </p:txBody>
      </p:sp>
      <p:pic>
        <p:nvPicPr>
          <p:cNvPr id="13" name="Audio 12">
            <a:extLst>
              <a:ext uri="{FF2B5EF4-FFF2-40B4-BE49-F238E27FC236}">
                <a16:creationId xmlns:a16="http://schemas.microsoft.com/office/drawing/2014/main" id="{929EAA77-78BF-AA6A-587D-EA33324AA5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01927358"/>
      </p:ext>
    </p:extLst>
  </p:cSld>
  <p:clrMapOvr>
    <a:masterClrMapping/>
  </p:clrMapOvr>
  <mc:AlternateContent xmlns:mc="http://schemas.openxmlformats.org/markup-compatibility/2006" xmlns:p14="http://schemas.microsoft.com/office/powerpoint/2010/main">
    <mc:Choice Requires="p14">
      <p:transition spd="slow" p14:dur="2000" advTm="39402"/>
    </mc:Choice>
    <mc:Fallback xmlns="">
      <p:transition spd="slow" advTm="3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60907-BA52-4C7C-BD81-17FF7C3175F8}"/>
              </a:ext>
            </a:extLst>
          </p:cNvPr>
          <p:cNvSpPr txBox="1"/>
          <p:nvPr/>
        </p:nvSpPr>
        <p:spPr>
          <a:xfrm>
            <a:off x="538156" y="1005379"/>
            <a:ext cx="11314319" cy="436516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3200" dirty="0"/>
              <a:t>No typical profile or defining features</a:t>
            </a:r>
          </a:p>
          <a:p>
            <a:pPr marL="342900" indent="-342900">
              <a:lnSpc>
                <a:spcPct val="150000"/>
              </a:lnSpc>
              <a:buFont typeface="Arial" panose="020B0604020202020204" pitchFamily="34" charset="0"/>
              <a:buChar char="•"/>
            </a:pPr>
            <a:r>
              <a:rPr lang="en-US" sz="3200" dirty="0"/>
              <a:t>Can be male/female, adult/child</a:t>
            </a:r>
          </a:p>
          <a:p>
            <a:pPr marL="342900" indent="-342900">
              <a:lnSpc>
                <a:spcPct val="150000"/>
              </a:lnSpc>
              <a:buFont typeface="Arial" panose="020B0604020202020204" pitchFamily="34" charset="0"/>
              <a:buChar char="•"/>
            </a:pPr>
            <a:r>
              <a:rPr lang="en-US" sz="3200" dirty="0"/>
              <a:t>Most abuse is perpetrated by someone close to the victim</a:t>
            </a:r>
          </a:p>
          <a:p>
            <a:pPr marL="342900" indent="-342900">
              <a:lnSpc>
                <a:spcPct val="150000"/>
              </a:lnSpc>
              <a:buFont typeface="Arial" panose="020B0604020202020204" pitchFamily="34" charset="0"/>
              <a:buChar char="•"/>
            </a:pPr>
            <a:r>
              <a:rPr lang="en-US" sz="3200" dirty="0"/>
              <a:t>Person who has influence or authority over the victim</a:t>
            </a:r>
          </a:p>
          <a:p>
            <a:pPr marL="342900" indent="-342900">
              <a:lnSpc>
                <a:spcPct val="150000"/>
              </a:lnSpc>
              <a:buFont typeface="Arial" panose="020B0604020202020204" pitchFamily="34" charset="0"/>
              <a:buChar char="•"/>
            </a:pPr>
            <a:r>
              <a:rPr lang="en-US" sz="3200" dirty="0"/>
              <a:t>Will have most access, close contact, control over the victim</a:t>
            </a:r>
          </a:p>
          <a:p>
            <a:pPr marL="342900" indent="-342900">
              <a:lnSpc>
                <a:spcPct val="150000"/>
              </a:lnSpc>
              <a:buFont typeface="Arial" panose="020B0604020202020204" pitchFamily="34" charset="0"/>
              <a:buChar char="•"/>
            </a:pPr>
            <a:endParaRPr lang="en-US" sz="2800" dirty="0"/>
          </a:p>
        </p:txBody>
      </p:sp>
      <p:sp>
        <p:nvSpPr>
          <p:cNvPr id="3" name="Rectangle 2">
            <a:extLst>
              <a:ext uri="{FF2B5EF4-FFF2-40B4-BE49-F238E27FC236}">
                <a16:creationId xmlns:a16="http://schemas.microsoft.com/office/drawing/2014/main" id="{B5D06EBD-9EF1-4A7F-A5E9-4C2C97AE632C}"/>
              </a:ext>
            </a:extLst>
          </p:cNvPr>
          <p:cNvSpPr/>
          <p:nvPr/>
        </p:nvSpPr>
        <p:spPr>
          <a:xfrm>
            <a:off x="133043" y="154350"/>
            <a:ext cx="6949140" cy="654259"/>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3500" dirty="0"/>
              <a:t>Abuse Perpetrators</a:t>
            </a:r>
            <a:endParaRPr lang="en-AU" sz="3500" dirty="0"/>
          </a:p>
        </p:txBody>
      </p:sp>
      <p:pic>
        <p:nvPicPr>
          <p:cNvPr id="21" name="Audio 20">
            <a:extLst>
              <a:ext uri="{FF2B5EF4-FFF2-40B4-BE49-F238E27FC236}">
                <a16:creationId xmlns:a16="http://schemas.microsoft.com/office/drawing/2014/main" id="{FA9C0EEC-BF6F-DD2D-347D-2CA866E73EC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408742260"/>
      </p:ext>
    </p:extLst>
  </p:cSld>
  <p:clrMapOvr>
    <a:masterClrMapping/>
  </p:clrMapOvr>
  <mc:AlternateContent xmlns:mc="http://schemas.openxmlformats.org/markup-compatibility/2006" xmlns:p14="http://schemas.microsoft.com/office/powerpoint/2010/main">
    <mc:Choice Requires="p14">
      <p:transition spd="slow" p14:dur="2000" advTm="50960"/>
    </mc:Choice>
    <mc:Fallback xmlns="">
      <p:transition spd="slow" advTm="5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81DBDE-1A39-4786-A923-FA276EAF3F76}"/>
              </a:ext>
            </a:extLst>
          </p:cNvPr>
          <p:cNvSpPr txBox="1"/>
          <p:nvPr/>
        </p:nvSpPr>
        <p:spPr>
          <a:xfrm>
            <a:off x="1385567" y="960132"/>
            <a:ext cx="3374136" cy="8333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AU" sz="4000" b="1" kern="1200" dirty="0">
                <a:solidFill>
                  <a:schemeClr val="accent1"/>
                </a:solidFill>
                <a:ea typeface="+mj-ea"/>
                <a:cs typeface="+mj-cs"/>
              </a:rPr>
              <a:t>Organisational</a:t>
            </a:r>
            <a:endParaRPr lang="en-AU" sz="4000" dirty="0">
              <a:ea typeface="+mj-ea"/>
              <a:cs typeface="+mj-cs"/>
            </a:endParaRPr>
          </a:p>
        </p:txBody>
      </p:sp>
      <p:graphicFrame>
        <p:nvGraphicFramePr>
          <p:cNvPr id="6" name="TextBox 3">
            <a:extLst>
              <a:ext uri="{FF2B5EF4-FFF2-40B4-BE49-F238E27FC236}">
                <a16:creationId xmlns:a16="http://schemas.microsoft.com/office/drawing/2014/main" id="{D0A61D16-9D73-42ED-AD2B-CCB3CFAC8650}"/>
              </a:ext>
            </a:extLst>
          </p:cNvPr>
          <p:cNvGraphicFramePr/>
          <p:nvPr>
            <p:extLst>
              <p:ext uri="{D42A27DB-BD31-4B8C-83A1-F6EECF244321}">
                <p14:modId xmlns:p14="http://schemas.microsoft.com/office/powerpoint/2010/main" val="4058102979"/>
              </p:ext>
            </p:extLst>
          </p:nvPr>
        </p:nvGraphicFramePr>
        <p:xfrm>
          <a:off x="5051445" y="0"/>
          <a:ext cx="7137506"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1F03B3F7-FB82-4C50-B88C-9539C8C7A54F}"/>
              </a:ext>
            </a:extLst>
          </p:cNvPr>
          <p:cNvSpPr/>
          <p:nvPr/>
        </p:nvSpPr>
        <p:spPr>
          <a:xfrm>
            <a:off x="546912" y="2107311"/>
            <a:ext cx="5051446" cy="264337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spcAft>
                <a:spcPts val="600"/>
              </a:spcAft>
            </a:pPr>
            <a:r>
              <a:rPr lang="en-US" sz="2800" kern="1200" dirty="0">
                <a:solidFill>
                  <a:srgbClr val="002060"/>
                </a:solidFill>
                <a:latin typeface="+mj-lt"/>
                <a:ea typeface="+mj-ea"/>
                <a:cs typeface="+mj-cs"/>
              </a:rPr>
              <a:t>Characteristics of an </a:t>
            </a:r>
            <a:r>
              <a:rPr lang="en-US" sz="2800" kern="1200" dirty="0" err="1">
                <a:solidFill>
                  <a:srgbClr val="002060"/>
                </a:solidFill>
                <a:latin typeface="+mj-lt"/>
                <a:ea typeface="+mj-ea"/>
                <a:cs typeface="+mj-cs"/>
              </a:rPr>
              <a:t>organisation</a:t>
            </a:r>
            <a:r>
              <a:rPr lang="en-US" sz="2800" kern="1200" dirty="0">
                <a:solidFill>
                  <a:srgbClr val="002060"/>
                </a:solidFill>
                <a:latin typeface="+mj-lt"/>
                <a:ea typeface="+mj-ea"/>
                <a:cs typeface="+mj-cs"/>
              </a:rPr>
              <a:t> that make abuse more likely.</a:t>
            </a:r>
          </a:p>
        </p:txBody>
      </p:sp>
      <p:sp>
        <p:nvSpPr>
          <p:cNvPr id="9" name="Rectangle 8">
            <a:extLst>
              <a:ext uri="{FF2B5EF4-FFF2-40B4-BE49-F238E27FC236}">
                <a16:creationId xmlns:a16="http://schemas.microsoft.com/office/drawing/2014/main" id="{A5A7A841-E5B8-459E-8669-225CE58A52B0}"/>
              </a:ext>
            </a:extLst>
          </p:cNvPr>
          <p:cNvSpPr/>
          <p:nvPr/>
        </p:nvSpPr>
        <p:spPr>
          <a:xfrm>
            <a:off x="-1" y="0"/>
            <a:ext cx="5051447" cy="646331"/>
          </a:xfrm>
          <a:prstGeom prst="rect">
            <a:avLst/>
          </a:prstGeom>
          <a:solidFill>
            <a:schemeClr val="accent2"/>
          </a:solidFill>
          <a:ln>
            <a:solidFill>
              <a:schemeClr val="tx1"/>
            </a:solidFill>
          </a:ln>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rPr>
              <a:t>Abuse Risk Factors </a:t>
            </a:r>
            <a:endParaRPr lang="en-AU" sz="3600" b="1" dirty="0">
              <a:solidFill>
                <a:schemeClr val="bg1"/>
              </a:solidFill>
              <a:effectLst>
                <a:outerShdw blurRad="38100" dist="38100" dir="2700000" algn="tl">
                  <a:srgbClr val="000000">
                    <a:alpha val="43137"/>
                  </a:srgbClr>
                </a:outerShdw>
              </a:effectLst>
            </a:endParaRPr>
          </a:p>
        </p:txBody>
      </p:sp>
      <p:pic>
        <p:nvPicPr>
          <p:cNvPr id="14" name="Audio 13">
            <a:extLst>
              <a:ext uri="{FF2B5EF4-FFF2-40B4-BE49-F238E27FC236}">
                <a16:creationId xmlns:a16="http://schemas.microsoft.com/office/drawing/2014/main" id="{7CCE82C3-9CD5-BB92-A8E0-9F728B8C18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93684594"/>
      </p:ext>
    </p:extLst>
  </p:cSld>
  <p:clrMapOvr>
    <a:masterClrMapping/>
  </p:clrMapOvr>
  <mc:AlternateContent xmlns:mc="http://schemas.openxmlformats.org/markup-compatibility/2006" xmlns:p14="http://schemas.microsoft.com/office/powerpoint/2010/main">
    <mc:Choice Requires="p14">
      <p:transition spd="slow" p14:dur="2000" advTm="35338"/>
    </mc:Choice>
    <mc:Fallback xmlns="">
      <p:transition spd="slow" advTm="35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81DBDE-1A39-4786-A923-FA276EAF3F76}"/>
              </a:ext>
            </a:extLst>
          </p:cNvPr>
          <p:cNvSpPr txBox="1"/>
          <p:nvPr/>
        </p:nvSpPr>
        <p:spPr>
          <a:xfrm>
            <a:off x="1385567" y="960132"/>
            <a:ext cx="3374136" cy="8333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chemeClr val="accent1"/>
                </a:solidFill>
                <a:ea typeface="+mj-ea"/>
                <a:cs typeface="+mj-cs"/>
              </a:rPr>
              <a:t>Situational</a:t>
            </a:r>
            <a:endParaRPr lang="en-US" sz="4000" dirty="0">
              <a:ea typeface="+mj-ea"/>
              <a:cs typeface="+mj-cs"/>
            </a:endParaRPr>
          </a:p>
        </p:txBody>
      </p:sp>
      <p:graphicFrame>
        <p:nvGraphicFramePr>
          <p:cNvPr id="6" name="TextBox 3">
            <a:extLst>
              <a:ext uri="{FF2B5EF4-FFF2-40B4-BE49-F238E27FC236}">
                <a16:creationId xmlns:a16="http://schemas.microsoft.com/office/drawing/2014/main" id="{D0A61D16-9D73-42ED-AD2B-CCB3CFAC8650}"/>
              </a:ext>
            </a:extLst>
          </p:cNvPr>
          <p:cNvGraphicFramePr/>
          <p:nvPr>
            <p:extLst>
              <p:ext uri="{D42A27DB-BD31-4B8C-83A1-F6EECF244321}">
                <p14:modId xmlns:p14="http://schemas.microsoft.com/office/powerpoint/2010/main" val="3450205224"/>
              </p:ext>
            </p:extLst>
          </p:nvPr>
        </p:nvGraphicFramePr>
        <p:xfrm>
          <a:off x="5051445" y="0"/>
          <a:ext cx="7137506"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1F03B3F7-FB82-4C50-B88C-9539C8C7A54F}"/>
              </a:ext>
            </a:extLst>
          </p:cNvPr>
          <p:cNvSpPr/>
          <p:nvPr/>
        </p:nvSpPr>
        <p:spPr>
          <a:xfrm>
            <a:off x="546912" y="2107311"/>
            <a:ext cx="5051446" cy="264337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spcAft>
                <a:spcPts val="600"/>
              </a:spcAft>
            </a:pPr>
            <a:r>
              <a:rPr lang="en-US" sz="2800" dirty="0">
                <a:solidFill>
                  <a:srgbClr val="002060"/>
                </a:solidFill>
                <a:latin typeface="+mj-lt"/>
                <a:ea typeface="+mj-ea"/>
                <a:cs typeface="+mj-cs"/>
              </a:rPr>
              <a:t>Opportunities for perpetrators to interact and be alone with potential victims</a:t>
            </a:r>
            <a:r>
              <a:rPr lang="en-US" sz="2800" kern="1200" dirty="0">
                <a:solidFill>
                  <a:srgbClr val="002060"/>
                </a:solidFill>
                <a:latin typeface="+mj-lt"/>
                <a:ea typeface="+mj-ea"/>
                <a:cs typeface="+mj-cs"/>
              </a:rPr>
              <a:t>.</a:t>
            </a:r>
          </a:p>
        </p:txBody>
      </p:sp>
      <p:sp>
        <p:nvSpPr>
          <p:cNvPr id="9" name="Rectangle 8">
            <a:extLst>
              <a:ext uri="{FF2B5EF4-FFF2-40B4-BE49-F238E27FC236}">
                <a16:creationId xmlns:a16="http://schemas.microsoft.com/office/drawing/2014/main" id="{A5A7A841-E5B8-459E-8669-225CE58A52B0}"/>
              </a:ext>
            </a:extLst>
          </p:cNvPr>
          <p:cNvSpPr/>
          <p:nvPr/>
        </p:nvSpPr>
        <p:spPr>
          <a:xfrm>
            <a:off x="-1" y="0"/>
            <a:ext cx="5051447" cy="646331"/>
          </a:xfrm>
          <a:prstGeom prst="rect">
            <a:avLst/>
          </a:prstGeom>
          <a:solidFill>
            <a:schemeClr val="accent2"/>
          </a:solidFill>
          <a:ln>
            <a:solidFill>
              <a:schemeClr val="tx1"/>
            </a:solidFill>
          </a:ln>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rPr>
              <a:t>Abuse Risk Factors </a:t>
            </a:r>
            <a:endParaRPr lang="en-AU" sz="3600" b="1" dirty="0">
              <a:solidFill>
                <a:schemeClr val="bg1"/>
              </a:solidFill>
              <a:effectLst>
                <a:outerShdw blurRad="38100" dist="38100" dir="2700000" algn="tl">
                  <a:srgbClr val="000000">
                    <a:alpha val="43137"/>
                  </a:srgbClr>
                </a:outerShdw>
              </a:effectLst>
            </a:endParaRPr>
          </a:p>
        </p:txBody>
      </p:sp>
      <p:pic>
        <p:nvPicPr>
          <p:cNvPr id="13" name="Audio 12">
            <a:extLst>
              <a:ext uri="{FF2B5EF4-FFF2-40B4-BE49-F238E27FC236}">
                <a16:creationId xmlns:a16="http://schemas.microsoft.com/office/drawing/2014/main" id="{F7FF1FDE-7934-CC1D-C948-90AB5C0408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27450318"/>
      </p:ext>
    </p:extLst>
  </p:cSld>
  <p:clrMapOvr>
    <a:masterClrMapping/>
  </p:clrMapOvr>
  <mc:AlternateContent xmlns:mc="http://schemas.openxmlformats.org/markup-compatibility/2006" xmlns:p14="http://schemas.microsoft.com/office/powerpoint/2010/main">
    <mc:Choice Requires="p14">
      <p:transition spd="slow" p14:dur="2000" advTm="38729"/>
    </mc:Choice>
    <mc:Fallback xmlns="">
      <p:transition spd="slow" advTm="38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801" y="1536174"/>
            <a:ext cx="11190514" cy="3785652"/>
          </a:xfrm>
          <a:prstGeom prst="rect">
            <a:avLst/>
          </a:prstGeom>
          <a:noFill/>
        </p:spPr>
        <p:txBody>
          <a:bodyPr wrap="square" rtlCol="0">
            <a:spAutoFit/>
          </a:bodyPr>
          <a:lstStyle/>
          <a:p>
            <a:pPr algn="ctr"/>
            <a:r>
              <a:rPr lang="en-US" sz="4000" dirty="0"/>
              <a:t>The Diocese of Cairns acknowledges the lifelong trauma of abuse victims, survivors and their families; the past failure of the Catholic Church to protect, believe </a:t>
            </a:r>
            <a:r>
              <a:rPr lang="en-AU" sz="4000" dirty="0"/>
              <a:t>and</a:t>
            </a:r>
            <a:r>
              <a:rPr lang="en-US" sz="4000" dirty="0"/>
              <a:t> respond justly </a:t>
            </a:r>
          </a:p>
          <a:p>
            <a:pPr algn="ctr"/>
            <a:r>
              <a:rPr lang="en-US" sz="4000" dirty="0"/>
              <a:t>to children and adults at risk; </a:t>
            </a:r>
          </a:p>
          <a:p>
            <a:pPr algn="ctr"/>
            <a:r>
              <a:rPr lang="en-US" sz="4000" dirty="0"/>
              <a:t>and the consequent breaches of community trust.</a:t>
            </a:r>
          </a:p>
        </p:txBody>
      </p:sp>
      <p:grpSp>
        <p:nvGrpSpPr>
          <p:cNvPr id="6" name="Group 5">
            <a:extLst>
              <a:ext uri="{FF2B5EF4-FFF2-40B4-BE49-F238E27FC236}">
                <a16:creationId xmlns:a16="http://schemas.microsoft.com/office/drawing/2014/main" id="{E61F7879-35F7-4695-822C-1758825D8BFA}"/>
              </a:ext>
            </a:extLst>
          </p:cNvPr>
          <p:cNvGrpSpPr/>
          <p:nvPr/>
        </p:nvGrpSpPr>
        <p:grpSpPr>
          <a:xfrm>
            <a:off x="158201" y="165605"/>
            <a:ext cx="7561854" cy="703471"/>
            <a:chOff x="492505" y="326920"/>
            <a:chExt cx="7561854" cy="703471"/>
          </a:xfrm>
        </p:grpSpPr>
        <p:sp>
          <p:nvSpPr>
            <p:cNvPr id="9" name="Rectangle 8">
              <a:extLst>
                <a:ext uri="{FF2B5EF4-FFF2-40B4-BE49-F238E27FC236}">
                  <a16:creationId xmlns:a16="http://schemas.microsoft.com/office/drawing/2014/main" id="{51E497A1-84A9-4CFD-9305-E3798305A17F}"/>
                </a:ext>
              </a:extLst>
            </p:cNvPr>
            <p:cNvSpPr/>
            <p:nvPr/>
          </p:nvSpPr>
          <p:spPr>
            <a:xfrm>
              <a:off x="492505" y="326920"/>
              <a:ext cx="7561854" cy="654259"/>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1" name="TextBox 10">
              <a:extLst>
                <a:ext uri="{FF2B5EF4-FFF2-40B4-BE49-F238E27FC236}">
                  <a16:creationId xmlns:a16="http://schemas.microsoft.com/office/drawing/2014/main" id="{4773526A-CCA4-4D2E-8C54-96A89382FB58}"/>
                </a:ext>
              </a:extLst>
            </p:cNvPr>
            <p:cNvSpPr txBox="1"/>
            <p:nvPr/>
          </p:nvSpPr>
          <p:spPr>
            <a:xfrm>
              <a:off x="492505" y="376132"/>
              <a:ext cx="7561854" cy="654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19318" tIns="88900" rIns="88900" bIns="88900" numCol="1" spcCol="1270" anchor="ctr" anchorCtr="0">
              <a:noAutofit/>
            </a:bodyPr>
            <a:lstStyle/>
            <a:p>
              <a:pPr lvl="0" algn="l" defTabSz="1555750">
                <a:lnSpc>
                  <a:spcPct val="90000"/>
                </a:lnSpc>
                <a:spcBef>
                  <a:spcPct val="0"/>
                </a:spcBef>
                <a:spcAft>
                  <a:spcPct val="35000"/>
                </a:spcAft>
              </a:pPr>
              <a:r>
                <a:rPr lang="en-AU" sz="4000" b="1" kern="1200" dirty="0">
                  <a:latin typeface="Calibri" panose="020F0502020204030204" pitchFamily="34" charset="0"/>
                </a:rPr>
                <a:t>Acknowledgement </a:t>
              </a:r>
            </a:p>
          </p:txBody>
        </p:sp>
      </p:grpSp>
      <p:pic>
        <p:nvPicPr>
          <p:cNvPr id="44" name="Audio 43">
            <a:extLst>
              <a:ext uri="{FF2B5EF4-FFF2-40B4-BE49-F238E27FC236}">
                <a16:creationId xmlns:a16="http://schemas.microsoft.com/office/drawing/2014/main" id="{15AB2AF3-DD7C-3015-4B48-5C6EEB078A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56982676"/>
      </p:ext>
    </p:extLst>
  </p:cSld>
  <p:clrMapOvr>
    <a:masterClrMapping/>
  </p:clrMapOvr>
  <mc:AlternateContent xmlns:mc="http://schemas.openxmlformats.org/markup-compatibility/2006" xmlns:p14="http://schemas.microsoft.com/office/powerpoint/2010/main">
    <mc:Choice Requires="p14">
      <p:transition spd="slow" p14:dur="2000" advTm="34331"/>
    </mc:Choice>
    <mc:Fallback xmlns="">
      <p:transition spd="slow" advTm="3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81DBDE-1A39-4786-A923-FA276EAF3F76}"/>
              </a:ext>
            </a:extLst>
          </p:cNvPr>
          <p:cNvSpPr txBox="1"/>
          <p:nvPr/>
        </p:nvSpPr>
        <p:spPr>
          <a:xfrm>
            <a:off x="1360831" y="867899"/>
            <a:ext cx="3374136" cy="8333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chemeClr val="accent1"/>
                </a:solidFill>
                <a:ea typeface="+mj-ea"/>
                <a:cs typeface="+mj-cs"/>
              </a:rPr>
              <a:t>Vulnerability</a:t>
            </a:r>
            <a:endParaRPr lang="en-US" sz="4000" dirty="0">
              <a:ea typeface="+mj-ea"/>
              <a:cs typeface="+mj-cs"/>
            </a:endParaRPr>
          </a:p>
        </p:txBody>
      </p:sp>
      <p:graphicFrame>
        <p:nvGraphicFramePr>
          <p:cNvPr id="6" name="TextBox 3">
            <a:extLst>
              <a:ext uri="{FF2B5EF4-FFF2-40B4-BE49-F238E27FC236}">
                <a16:creationId xmlns:a16="http://schemas.microsoft.com/office/drawing/2014/main" id="{D0A61D16-9D73-42ED-AD2B-CCB3CFAC8650}"/>
              </a:ext>
            </a:extLst>
          </p:cNvPr>
          <p:cNvGraphicFramePr/>
          <p:nvPr>
            <p:extLst>
              <p:ext uri="{D42A27DB-BD31-4B8C-83A1-F6EECF244321}">
                <p14:modId xmlns:p14="http://schemas.microsoft.com/office/powerpoint/2010/main" val="3427163345"/>
              </p:ext>
            </p:extLst>
          </p:nvPr>
        </p:nvGraphicFramePr>
        <p:xfrm>
          <a:off x="6275539" y="0"/>
          <a:ext cx="5913411"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1F03B3F7-FB82-4C50-B88C-9539C8C7A54F}"/>
              </a:ext>
            </a:extLst>
          </p:cNvPr>
          <p:cNvSpPr/>
          <p:nvPr/>
        </p:nvSpPr>
        <p:spPr>
          <a:xfrm>
            <a:off x="432305" y="1922845"/>
            <a:ext cx="5231188" cy="264337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spcAft>
                <a:spcPts val="600"/>
              </a:spcAft>
            </a:pPr>
            <a:r>
              <a:rPr lang="en-US" sz="2800" dirty="0">
                <a:solidFill>
                  <a:srgbClr val="002060"/>
                </a:solidFill>
                <a:latin typeface="+mj-lt"/>
                <a:ea typeface="+mj-ea"/>
                <a:cs typeface="+mj-cs"/>
              </a:rPr>
              <a:t>Personal characteristics or circumstances that make an individual more susceptible to abuse</a:t>
            </a:r>
            <a:r>
              <a:rPr lang="en-US" sz="2800" kern="1200" dirty="0">
                <a:solidFill>
                  <a:srgbClr val="002060"/>
                </a:solidFill>
                <a:latin typeface="+mj-lt"/>
                <a:ea typeface="+mj-ea"/>
                <a:cs typeface="+mj-cs"/>
              </a:rPr>
              <a:t>.</a:t>
            </a:r>
          </a:p>
        </p:txBody>
      </p:sp>
      <p:sp>
        <p:nvSpPr>
          <p:cNvPr id="9" name="Rectangle 8">
            <a:extLst>
              <a:ext uri="{FF2B5EF4-FFF2-40B4-BE49-F238E27FC236}">
                <a16:creationId xmlns:a16="http://schemas.microsoft.com/office/drawing/2014/main" id="{A5A7A841-E5B8-459E-8669-225CE58A52B0}"/>
              </a:ext>
            </a:extLst>
          </p:cNvPr>
          <p:cNvSpPr/>
          <p:nvPr/>
        </p:nvSpPr>
        <p:spPr>
          <a:xfrm>
            <a:off x="-1" y="0"/>
            <a:ext cx="5051447" cy="646331"/>
          </a:xfrm>
          <a:prstGeom prst="rect">
            <a:avLst/>
          </a:prstGeom>
          <a:solidFill>
            <a:schemeClr val="accent2"/>
          </a:solidFill>
          <a:ln>
            <a:solidFill>
              <a:schemeClr val="tx1"/>
            </a:solidFill>
          </a:ln>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rPr>
              <a:t>Abuse Risk Factors </a:t>
            </a:r>
            <a:endParaRPr lang="en-AU" sz="3600" b="1" dirty="0">
              <a:solidFill>
                <a:schemeClr val="bg1"/>
              </a:solidFill>
              <a:effectLst>
                <a:outerShdw blurRad="38100" dist="38100" dir="2700000" algn="tl">
                  <a:srgbClr val="000000">
                    <a:alpha val="43137"/>
                  </a:srgbClr>
                </a:outerShdw>
              </a:effectLst>
            </a:endParaRPr>
          </a:p>
        </p:txBody>
      </p:sp>
      <p:pic>
        <p:nvPicPr>
          <p:cNvPr id="21" name="Audio 20">
            <a:extLst>
              <a:ext uri="{FF2B5EF4-FFF2-40B4-BE49-F238E27FC236}">
                <a16:creationId xmlns:a16="http://schemas.microsoft.com/office/drawing/2014/main" id="{7C8981C2-5AEE-DBA7-7AA7-1FEBFC391E8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8986628"/>
      </p:ext>
    </p:extLst>
  </p:cSld>
  <p:clrMapOvr>
    <a:masterClrMapping/>
  </p:clrMapOvr>
  <mc:AlternateContent xmlns:mc="http://schemas.openxmlformats.org/markup-compatibility/2006" xmlns:p14="http://schemas.microsoft.com/office/powerpoint/2010/main">
    <mc:Choice Requires="p14">
      <p:transition spd="slow" p14:dur="2000" advTm="48500"/>
    </mc:Choice>
    <mc:Fallback xmlns="">
      <p:transition spd="slow" advTm="4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265A07-60D7-4696-91C2-3FA140A7C32C}"/>
              </a:ext>
            </a:extLst>
          </p:cNvPr>
          <p:cNvPicPr>
            <a:picLocks noChangeAspect="1"/>
          </p:cNvPicPr>
          <p:nvPr/>
        </p:nvPicPr>
        <p:blipFill rotWithShape="1">
          <a:blip r:embed="rId5"/>
          <a:srcRect l="4491" t="4259" r="3451" b="3704"/>
          <a:stretch/>
        </p:blipFill>
        <p:spPr>
          <a:xfrm>
            <a:off x="20782" y="20782"/>
            <a:ext cx="4873336" cy="6841942"/>
          </a:xfrm>
          <a:prstGeom prst="rect">
            <a:avLst/>
          </a:prstGeom>
        </p:spPr>
      </p:pic>
      <p:pic>
        <p:nvPicPr>
          <p:cNvPr id="2" name="Picture 1">
            <a:extLst>
              <a:ext uri="{FF2B5EF4-FFF2-40B4-BE49-F238E27FC236}">
                <a16:creationId xmlns:a16="http://schemas.microsoft.com/office/drawing/2014/main" id="{624FA041-DF0C-40F1-8AB9-04D817A1CCB0}"/>
              </a:ext>
            </a:extLst>
          </p:cNvPr>
          <p:cNvPicPr>
            <a:picLocks noChangeAspect="1"/>
          </p:cNvPicPr>
          <p:nvPr/>
        </p:nvPicPr>
        <p:blipFill rotWithShape="1">
          <a:blip r:embed="rId6"/>
          <a:srcRect l="4360" t="3030" r="1088" b="758"/>
          <a:stretch/>
        </p:blipFill>
        <p:spPr>
          <a:xfrm>
            <a:off x="5298611" y="20780"/>
            <a:ext cx="6858753" cy="6837219"/>
          </a:xfrm>
          <a:prstGeom prst="rect">
            <a:avLst/>
          </a:prstGeom>
        </p:spPr>
      </p:pic>
      <p:pic>
        <p:nvPicPr>
          <p:cNvPr id="9" name="Audio 8">
            <a:extLst>
              <a:ext uri="{FF2B5EF4-FFF2-40B4-BE49-F238E27FC236}">
                <a16:creationId xmlns:a16="http://schemas.microsoft.com/office/drawing/2014/main" id="{B93753BD-DC37-DE22-BB28-8000E3A8A2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66547211"/>
      </p:ext>
    </p:extLst>
  </p:cSld>
  <p:clrMapOvr>
    <a:masterClrMapping/>
  </p:clrMapOvr>
  <mc:AlternateContent xmlns:mc="http://schemas.openxmlformats.org/markup-compatibility/2006" xmlns:p14="http://schemas.microsoft.com/office/powerpoint/2010/main">
    <mc:Choice Requires="p14">
      <p:transition spd="slow" p14:dur="2000" advTm="7775"/>
    </mc:Choice>
    <mc:Fallback xmlns="">
      <p:transition spd="slow" advTm="7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a:t>
            </a:r>
            <a:endParaRPr lang="en-AU" sz="2400" dirty="0">
              <a:solidFill>
                <a:schemeClr val="accent1"/>
              </a:solidFill>
            </a:endParaRPr>
          </a:p>
        </p:txBody>
      </p:sp>
      <p:sp>
        <p:nvSpPr>
          <p:cNvPr id="3" name="Content Placeholder 2"/>
          <p:cNvSpPr>
            <a:spLocks noGrp="1"/>
          </p:cNvSpPr>
          <p:nvPr>
            <p:ph idx="1"/>
          </p:nvPr>
        </p:nvSpPr>
        <p:spPr>
          <a:xfrm>
            <a:off x="768750" y="1243584"/>
            <a:ext cx="10515600" cy="4517131"/>
          </a:xfrm>
        </p:spPr>
        <p:txBody>
          <a:bodyPr>
            <a:normAutofit/>
          </a:bodyPr>
          <a:lstStyle/>
          <a:p>
            <a:pPr marL="0" indent="0">
              <a:buNone/>
            </a:pPr>
            <a:r>
              <a:rPr lang="en-AU" b="1" dirty="0">
                <a:latin typeface="Arial" panose="020B0604020202020204" pitchFamily="34" charset="0"/>
                <a:cs typeface="Arial" panose="020B0604020202020204" pitchFamily="34" charset="0"/>
              </a:rPr>
              <a:t>STANDARD ONE</a:t>
            </a:r>
          </a:p>
          <a:p>
            <a:pPr marL="0" indent="0">
              <a:lnSpc>
                <a:spcPct val="100000"/>
              </a:lnSpc>
              <a:spcBef>
                <a:spcPts val="0"/>
              </a:spcBef>
              <a:buNone/>
            </a:pPr>
            <a:r>
              <a:rPr lang="en-AU" sz="3200" b="1" dirty="0"/>
              <a:t>Committed leadership, governance and culture</a:t>
            </a:r>
          </a:p>
          <a:p>
            <a:pPr marL="0" indent="0">
              <a:buNone/>
            </a:pPr>
            <a:endParaRPr lang="en-AU" b="1" dirty="0"/>
          </a:p>
          <a:p>
            <a:pPr marL="0" indent="0">
              <a:buNone/>
            </a:pPr>
            <a:r>
              <a:rPr lang="en-AU" dirty="0"/>
              <a:t>The leadership and governance arrangements of Church entities promote an inclusive, welcoming environment for children and adults; and provide the foundation for transparent, accountable and risk-based approaches to ensure safety.</a:t>
            </a:r>
          </a:p>
          <a:p>
            <a:pPr marL="0" indent="0">
              <a:buNone/>
            </a:pPr>
            <a:endParaRPr lang="en-AU" dirty="0"/>
          </a:p>
          <a:p>
            <a:pPr marL="0" indent="0">
              <a:buNone/>
            </a:pPr>
            <a:endParaRPr lang="en-AU" sz="2000" dirty="0"/>
          </a:p>
          <a:p>
            <a:pPr marL="0" indent="0">
              <a:buNone/>
            </a:pPr>
            <a:endParaRPr lang="en-AU" dirty="0"/>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sp>
        <p:nvSpPr>
          <p:cNvPr id="7" name="TextBox 6"/>
          <p:cNvSpPr txBox="1"/>
          <p:nvPr/>
        </p:nvSpPr>
        <p:spPr>
          <a:xfrm>
            <a:off x="828599" y="2906122"/>
            <a:ext cx="10534801" cy="369332"/>
          </a:xfrm>
          <a:prstGeom prst="rect">
            <a:avLst/>
          </a:prstGeom>
          <a:noFill/>
        </p:spPr>
        <p:txBody>
          <a:bodyPr wrap="square" rtlCol="0">
            <a:spAutoFit/>
          </a:bodyPr>
          <a:lstStyle/>
          <a:p>
            <a:endParaRPr lang="en-AU" dirty="0"/>
          </a:p>
        </p:txBody>
      </p:sp>
      <p:pic>
        <p:nvPicPr>
          <p:cNvPr id="4" name="Picture 3">
            <a:extLst>
              <a:ext uri="{FF2B5EF4-FFF2-40B4-BE49-F238E27FC236}">
                <a16:creationId xmlns:a16="http://schemas.microsoft.com/office/drawing/2014/main" id="{7445E6F3-74FA-4F31-8DDE-4CB763772A83}"/>
              </a:ext>
            </a:extLst>
          </p:cNvPr>
          <p:cNvPicPr>
            <a:picLocks noChangeAspect="1"/>
          </p:cNvPicPr>
          <p:nvPr/>
        </p:nvPicPr>
        <p:blipFill>
          <a:blip r:embed="rId6"/>
          <a:stretch>
            <a:fillRect/>
          </a:stretch>
        </p:blipFill>
        <p:spPr>
          <a:xfrm>
            <a:off x="9305024" y="1141740"/>
            <a:ext cx="1980000" cy="1331840"/>
          </a:xfrm>
          <a:prstGeom prst="rect">
            <a:avLst/>
          </a:prstGeom>
        </p:spPr>
      </p:pic>
      <p:pic>
        <p:nvPicPr>
          <p:cNvPr id="13" name="Audio 12">
            <a:extLst>
              <a:ext uri="{FF2B5EF4-FFF2-40B4-BE49-F238E27FC236}">
                <a16:creationId xmlns:a16="http://schemas.microsoft.com/office/drawing/2014/main" id="{668039EF-98EE-9A1B-7DA7-4CD7034710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05750665"/>
      </p:ext>
    </p:extLst>
  </p:cSld>
  <p:clrMapOvr>
    <a:masterClrMapping/>
  </p:clrMapOvr>
  <mc:AlternateContent xmlns:mc="http://schemas.openxmlformats.org/markup-compatibility/2006" xmlns:p14="http://schemas.microsoft.com/office/powerpoint/2010/main">
    <mc:Choice Requires="p14">
      <p:transition p14:dur="100" advTm="53704"/>
    </mc:Choice>
    <mc:Fallback xmlns="">
      <p:transition advTm="5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a:t>
            </a:r>
            <a:endParaRPr lang="en-AU" sz="2400" dirty="0">
              <a:solidFill>
                <a:schemeClr val="accent1"/>
              </a:solidFill>
            </a:endParaRPr>
          </a:p>
        </p:txBody>
      </p:sp>
      <p:sp>
        <p:nvSpPr>
          <p:cNvPr id="3" name="Content Placeholder 2"/>
          <p:cNvSpPr>
            <a:spLocks noGrp="1"/>
          </p:cNvSpPr>
          <p:nvPr>
            <p:ph idx="1"/>
          </p:nvPr>
        </p:nvSpPr>
        <p:spPr>
          <a:xfrm>
            <a:off x="745600" y="1243584"/>
            <a:ext cx="10515600" cy="4517131"/>
          </a:xfrm>
        </p:spPr>
        <p:txBody>
          <a:bodyPr>
            <a:normAutofit/>
          </a:bodyPr>
          <a:lstStyle/>
          <a:p>
            <a:pPr marL="0" indent="0">
              <a:buNone/>
            </a:pPr>
            <a:r>
              <a:rPr lang="en-AU" b="1" dirty="0">
                <a:latin typeface="Arial" panose="020B0604020202020204" pitchFamily="34" charset="0"/>
                <a:cs typeface="Arial" panose="020B0604020202020204" pitchFamily="34" charset="0"/>
              </a:rPr>
              <a:t>STANDARD TWO</a:t>
            </a:r>
            <a:endParaRPr lang="en-GB" altLang="en-US" dirty="0">
              <a:latin typeface="Arial" panose="020B0604020202020204" pitchFamily="34" charset="0"/>
              <a:cs typeface="Arial" panose="020B0604020202020204" pitchFamily="34" charset="0"/>
            </a:endParaRPr>
          </a:p>
          <a:p>
            <a:pPr marL="0" indent="0">
              <a:buNone/>
            </a:pPr>
            <a:r>
              <a:rPr lang="en-US" sz="3200" b="1" dirty="0"/>
              <a:t>Children and adults are safe, informed and participate</a:t>
            </a:r>
          </a:p>
          <a:p>
            <a:pPr marL="0" indent="0">
              <a:buNone/>
            </a:pPr>
            <a:endParaRPr lang="en-AU" b="1" dirty="0"/>
          </a:p>
          <a:p>
            <a:pPr marL="0" indent="0">
              <a:buNone/>
            </a:pPr>
            <a:r>
              <a:rPr lang="en-US" dirty="0"/>
              <a:t>Children and adults are informed </a:t>
            </a:r>
            <a:r>
              <a:rPr lang="en-AU" dirty="0"/>
              <a:t>about their rights, and are given the opportunity to participate in decisions which affect them and their views are taken seriously.</a:t>
            </a:r>
          </a:p>
          <a:p>
            <a:pPr marL="0" indent="0">
              <a:buNone/>
            </a:pPr>
            <a:endParaRPr lang="en-AU" sz="1600" dirty="0"/>
          </a:p>
          <a:p>
            <a:pPr marL="0" indent="0">
              <a:buNone/>
            </a:pPr>
            <a:endParaRPr lang="en-AU" dirty="0"/>
          </a:p>
          <a:p>
            <a:endParaRPr lang="en-AU" dirty="0"/>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pic>
        <p:nvPicPr>
          <p:cNvPr id="8" name="Picture 7">
            <a:extLst>
              <a:ext uri="{FF2B5EF4-FFF2-40B4-BE49-F238E27FC236}">
                <a16:creationId xmlns:a16="http://schemas.microsoft.com/office/drawing/2014/main" id="{BC3CE3C8-8F77-4E81-B174-5C5D6B203E9E}"/>
              </a:ext>
            </a:extLst>
          </p:cNvPr>
          <p:cNvPicPr>
            <a:picLocks noChangeAspect="1"/>
          </p:cNvPicPr>
          <p:nvPr/>
        </p:nvPicPr>
        <p:blipFill>
          <a:blip r:embed="rId6"/>
          <a:stretch>
            <a:fillRect/>
          </a:stretch>
        </p:blipFill>
        <p:spPr>
          <a:xfrm>
            <a:off x="10277550" y="1144397"/>
            <a:ext cx="1085850" cy="1428750"/>
          </a:xfrm>
          <a:prstGeom prst="rect">
            <a:avLst/>
          </a:prstGeom>
        </p:spPr>
      </p:pic>
      <p:pic>
        <p:nvPicPr>
          <p:cNvPr id="13" name="Audio 12">
            <a:extLst>
              <a:ext uri="{FF2B5EF4-FFF2-40B4-BE49-F238E27FC236}">
                <a16:creationId xmlns:a16="http://schemas.microsoft.com/office/drawing/2014/main" id="{1137FD08-B428-746F-E353-3951D4E1AD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54940176"/>
      </p:ext>
    </p:extLst>
  </p:cSld>
  <p:clrMapOvr>
    <a:masterClrMapping/>
  </p:clrMapOvr>
  <mc:AlternateContent xmlns:mc="http://schemas.openxmlformats.org/markup-compatibility/2006" xmlns:p14="http://schemas.microsoft.com/office/powerpoint/2010/main">
    <mc:Choice Requires="p14">
      <p:transition p14:dur="100" advTm="24531"/>
    </mc:Choice>
    <mc:Fallback xmlns="">
      <p:transition advTm="2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a:t>
            </a:r>
            <a:endParaRPr lang="en-AU" sz="2400" dirty="0">
              <a:solidFill>
                <a:schemeClr val="accent1"/>
              </a:solidFill>
            </a:endParaRPr>
          </a:p>
        </p:txBody>
      </p:sp>
      <p:sp>
        <p:nvSpPr>
          <p:cNvPr id="3" name="Content Placeholder 2"/>
          <p:cNvSpPr>
            <a:spLocks noGrp="1"/>
          </p:cNvSpPr>
          <p:nvPr>
            <p:ph idx="1"/>
          </p:nvPr>
        </p:nvSpPr>
        <p:spPr>
          <a:xfrm>
            <a:off x="768750" y="1243584"/>
            <a:ext cx="10515600" cy="4517131"/>
          </a:xfrm>
        </p:spPr>
        <p:txBody>
          <a:bodyPr>
            <a:normAutofit/>
          </a:bodyPr>
          <a:lstStyle/>
          <a:p>
            <a:pPr marL="0" indent="0">
              <a:buNone/>
            </a:pPr>
            <a:r>
              <a:rPr lang="en-AU" b="1" dirty="0">
                <a:latin typeface="Arial" panose="020B0604020202020204" pitchFamily="34" charset="0"/>
                <a:cs typeface="Arial" panose="020B0604020202020204" pitchFamily="34" charset="0"/>
              </a:rPr>
              <a:t>STANDARD THREE</a:t>
            </a:r>
            <a:endParaRPr lang="en-GB" altLang="en-US" dirty="0">
              <a:latin typeface="Arial" panose="020B0604020202020204" pitchFamily="34" charset="0"/>
              <a:cs typeface="Arial" panose="020B0604020202020204" pitchFamily="34" charset="0"/>
            </a:endParaRPr>
          </a:p>
          <a:p>
            <a:pPr marL="0" indent="0">
              <a:buNone/>
            </a:pPr>
            <a:r>
              <a:rPr lang="en-AU" sz="3200" b="1" dirty="0"/>
              <a:t>Partnering with families, carers and communities</a:t>
            </a:r>
          </a:p>
          <a:p>
            <a:pPr marL="0" indent="0">
              <a:buNone/>
            </a:pPr>
            <a:endParaRPr lang="en-AU" b="1" dirty="0"/>
          </a:p>
          <a:p>
            <a:pPr marL="0" indent="0">
              <a:buNone/>
            </a:pPr>
            <a:r>
              <a:rPr lang="en-AU" dirty="0"/>
              <a:t>Families, carers and communities are informed </a:t>
            </a:r>
            <a:r>
              <a:rPr lang="en-US" dirty="0"/>
              <a:t>involved in promoting the safeguarding of children and adults.</a:t>
            </a:r>
            <a:endParaRPr lang="en-AU" dirty="0"/>
          </a:p>
          <a:p>
            <a:pPr marL="0" indent="0">
              <a:buNone/>
            </a:pPr>
            <a:endParaRPr lang="en-AU" dirty="0"/>
          </a:p>
          <a:p>
            <a:endParaRPr lang="en-AU" dirty="0"/>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pic>
        <p:nvPicPr>
          <p:cNvPr id="4" name="Picture 3">
            <a:extLst>
              <a:ext uri="{FF2B5EF4-FFF2-40B4-BE49-F238E27FC236}">
                <a16:creationId xmlns:a16="http://schemas.microsoft.com/office/drawing/2014/main" id="{2351F0BA-FF23-40D4-A349-4941C9D62328}"/>
              </a:ext>
            </a:extLst>
          </p:cNvPr>
          <p:cNvPicPr>
            <a:picLocks noChangeAspect="1"/>
          </p:cNvPicPr>
          <p:nvPr/>
        </p:nvPicPr>
        <p:blipFill>
          <a:blip r:embed="rId6"/>
          <a:stretch>
            <a:fillRect/>
          </a:stretch>
        </p:blipFill>
        <p:spPr>
          <a:xfrm>
            <a:off x="9842700" y="1144397"/>
            <a:ext cx="1476375" cy="1428750"/>
          </a:xfrm>
          <a:prstGeom prst="rect">
            <a:avLst/>
          </a:prstGeom>
        </p:spPr>
      </p:pic>
      <p:pic>
        <p:nvPicPr>
          <p:cNvPr id="13" name="Audio 12">
            <a:extLst>
              <a:ext uri="{FF2B5EF4-FFF2-40B4-BE49-F238E27FC236}">
                <a16:creationId xmlns:a16="http://schemas.microsoft.com/office/drawing/2014/main" id="{D1CC8517-96DA-F14F-0846-FC0B727AB8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78290505"/>
      </p:ext>
    </p:extLst>
  </p:cSld>
  <p:clrMapOvr>
    <a:masterClrMapping/>
  </p:clrMapOvr>
  <mc:AlternateContent xmlns:mc="http://schemas.openxmlformats.org/markup-compatibility/2006" xmlns:p14="http://schemas.microsoft.com/office/powerpoint/2010/main">
    <mc:Choice Requires="p14">
      <p:transition p14:dur="100" advTm="25247"/>
    </mc:Choice>
    <mc:Fallback xmlns="">
      <p:transition advTm="2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 </a:t>
            </a:r>
            <a:endParaRPr lang="en-AU" sz="2400" dirty="0">
              <a:solidFill>
                <a:schemeClr val="accent1"/>
              </a:solidFill>
            </a:endParaRPr>
          </a:p>
        </p:txBody>
      </p:sp>
      <p:sp>
        <p:nvSpPr>
          <p:cNvPr id="3" name="Content Placeholder 2"/>
          <p:cNvSpPr>
            <a:spLocks noGrp="1"/>
          </p:cNvSpPr>
          <p:nvPr>
            <p:ph idx="1"/>
          </p:nvPr>
        </p:nvSpPr>
        <p:spPr>
          <a:xfrm>
            <a:off x="760260" y="1284091"/>
            <a:ext cx="10515600" cy="4517131"/>
          </a:xfrm>
        </p:spPr>
        <p:txBody>
          <a:bodyPr>
            <a:normAutofit/>
          </a:bodyPr>
          <a:lstStyle/>
          <a:p>
            <a:pPr marL="0" indent="0">
              <a:buNone/>
            </a:pPr>
            <a:r>
              <a:rPr lang="en-AU" b="1" dirty="0">
                <a:latin typeface="Arial" panose="020B0604020202020204" pitchFamily="34" charset="0"/>
                <a:cs typeface="Arial" panose="020B0604020202020204" pitchFamily="34" charset="0"/>
              </a:rPr>
              <a:t>STANDARD FOUR</a:t>
            </a:r>
            <a:endParaRPr lang="en-GB" altLang="en-US" dirty="0">
              <a:latin typeface="Arial" panose="020B0604020202020204" pitchFamily="34" charset="0"/>
              <a:cs typeface="Arial" panose="020B0604020202020204" pitchFamily="34" charset="0"/>
            </a:endParaRPr>
          </a:p>
          <a:p>
            <a:pPr marL="0" indent="0">
              <a:buNone/>
            </a:pPr>
            <a:r>
              <a:rPr lang="en-AU" sz="3200" b="1" dirty="0"/>
              <a:t>Equity is promoted and diversity is respected</a:t>
            </a:r>
          </a:p>
          <a:p>
            <a:pPr marL="0" indent="0">
              <a:buNone/>
            </a:pPr>
            <a:endParaRPr lang="en-AU" b="1" dirty="0"/>
          </a:p>
          <a:p>
            <a:pPr marL="0" indent="0">
              <a:buNone/>
            </a:pPr>
            <a:r>
              <a:rPr lang="en-AU" dirty="0"/>
              <a:t>Equity is upheld and diversity needs are respected in policy and practice</a:t>
            </a:r>
          </a:p>
          <a:p>
            <a:pPr marL="0" indent="0">
              <a:buNone/>
            </a:pPr>
            <a:endParaRPr lang="en-AU" dirty="0"/>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sp>
        <p:nvSpPr>
          <p:cNvPr id="7" name="TextBox 6"/>
          <p:cNvSpPr txBox="1"/>
          <p:nvPr/>
        </p:nvSpPr>
        <p:spPr>
          <a:xfrm>
            <a:off x="828599" y="2906122"/>
            <a:ext cx="10534801" cy="369332"/>
          </a:xfrm>
          <a:prstGeom prst="rect">
            <a:avLst/>
          </a:prstGeom>
          <a:noFill/>
        </p:spPr>
        <p:txBody>
          <a:bodyPr wrap="square" rtlCol="0">
            <a:spAutoFit/>
          </a:bodyPr>
          <a:lstStyle/>
          <a:p>
            <a:endParaRPr lang="en-AU" dirty="0"/>
          </a:p>
        </p:txBody>
      </p:sp>
      <p:pic>
        <p:nvPicPr>
          <p:cNvPr id="4" name="Picture 3">
            <a:extLst>
              <a:ext uri="{FF2B5EF4-FFF2-40B4-BE49-F238E27FC236}">
                <a16:creationId xmlns:a16="http://schemas.microsoft.com/office/drawing/2014/main" id="{A14A7FCE-FF98-40AE-8120-738DEFABC1B5}"/>
              </a:ext>
            </a:extLst>
          </p:cNvPr>
          <p:cNvPicPr>
            <a:picLocks noChangeAspect="1"/>
          </p:cNvPicPr>
          <p:nvPr/>
        </p:nvPicPr>
        <p:blipFill>
          <a:blip r:embed="rId6"/>
          <a:stretch>
            <a:fillRect/>
          </a:stretch>
        </p:blipFill>
        <p:spPr>
          <a:xfrm>
            <a:off x="9919335" y="1144397"/>
            <a:ext cx="1495425" cy="1428750"/>
          </a:xfrm>
          <a:prstGeom prst="rect">
            <a:avLst/>
          </a:prstGeom>
        </p:spPr>
      </p:pic>
      <p:pic>
        <p:nvPicPr>
          <p:cNvPr id="25" name="Audio 24">
            <a:extLst>
              <a:ext uri="{FF2B5EF4-FFF2-40B4-BE49-F238E27FC236}">
                <a16:creationId xmlns:a16="http://schemas.microsoft.com/office/drawing/2014/main" id="{30832CF0-2BFA-3947-AB93-A4C5D273C9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76552203"/>
      </p:ext>
    </p:extLst>
  </p:cSld>
  <p:clrMapOvr>
    <a:masterClrMapping/>
  </p:clrMapOvr>
  <mc:AlternateContent xmlns:mc="http://schemas.openxmlformats.org/markup-compatibility/2006" xmlns:p14="http://schemas.microsoft.com/office/powerpoint/2010/main">
    <mc:Choice Requires="p14">
      <p:transition p14:dur="100" advTm="46881"/>
    </mc:Choice>
    <mc:Fallback xmlns="">
      <p:transition advTm="4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Churches of Christ in Queensland">
            <a:extLst>
              <a:ext uri="{FF2B5EF4-FFF2-40B4-BE49-F238E27FC236}">
                <a16:creationId xmlns:a16="http://schemas.microsoft.com/office/drawing/2014/main" id="{4176C3AE-64B4-4B74-BFA5-1BDE9CE583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2353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3A3B15-6C76-49C8-B76D-DCDAF5272970}"/>
              </a:ext>
            </a:extLst>
          </p:cNvPr>
          <p:cNvSpPr txBox="1"/>
          <p:nvPr/>
        </p:nvSpPr>
        <p:spPr>
          <a:xfrm>
            <a:off x="474533" y="953807"/>
            <a:ext cx="11383638" cy="5509200"/>
          </a:xfrm>
          <a:prstGeom prst="rect">
            <a:avLst/>
          </a:prstGeom>
          <a:noFill/>
        </p:spPr>
        <p:txBody>
          <a:bodyPr wrap="square" rtlCol="0">
            <a:spAutoFit/>
          </a:bodyPr>
          <a:lstStyle/>
          <a:p>
            <a:endParaRPr lang="en-US" sz="3200" dirty="0"/>
          </a:p>
          <a:p>
            <a:endParaRPr lang="en-US" sz="3200" dirty="0"/>
          </a:p>
          <a:p>
            <a:endParaRPr lang="en-AU" sz="2400" dirty="0"/>
          </a:p>
          <a:p>
            <a:endParaRPr lang="en-AU" sz="2400" dirty="0"/>
          </a:p>
          <a:p>
            <a:r>
              <a:rPr lang="en-AU" sz="2400" dirty="0"/>
              <a:t>Positive connection to culture is a protective factor – it promotes self-esteem, emotional strength and resilience </a:t>
            </a:r>
            <a:r>
              <a:rPr lang="en-US" sz="2400" dirty="0"/>
              <a:t>(</a:t>
            </a:r>
            <a:r>
              <a:rPr lang="en-AU" sz="2400" dirty="0"/>
              <a:t>National Catholic Safeguarding Standards). </a:t>
            </a:r>
          </a:p>
          <a:p>
            <a:endParaRPr lang="en-US" sz="2400" b="1" dirty="0"/>
          </a:p>
          <a:p>
            <a:r>
              <a:rPr lang="en-US" sz="2400" b="1" dirty="0"/>
              <a:t>Cultural Safety Practices</a:t>
            </a:r>
          </a:p>
          <a:p>
            <a:pPr marL="342900" indent="-342900">
              <a:buFontTx/>
              <a:buChar char="-"/>
            </a:pPr>
            <a:endParaRPr lang="en-US" sz="2400" dirty="0"/>
          </a:p>
          <a:p>
            <a:pPr marL="342900" indent="-342900">
              <a:buFont typeface="Arial" panose="020B0604020202020204" pitchFamily="34" charset="0"/>
              <a:buChar char="•"/>
            </a:pPr>
            <a:r>
              <a:rPr lang="en-AU" sz="2400" dirty="0"/>
              <a:t>Recognising</a:t>
            </a:r>
            <a:r>
              <a:rPr lang="en-US" sz="2400" dirty="0"/>
              <a:t> and </a:t>
            </a:r>
            <a:r>
              <a:rPr lang="en-AU" sz="2400" dirty="0"/>
              <a:t>honouring</a:t>
            </a:r>
            <a:r>
              <a:rPr lang="en-US" sz="2400" dirty="0"/>
              <a:t> other cultures e.g. acknowledging traditional owners of country</a:t>
            </a:r>
          </a:p>
          <a:p>
            <a:pPr marL="342900" indent="-342900">
              <a:buFont typeface="Arial" panose="020B0604020202020204" pitchFamily="34" charset="0"/>
              <a:buChar char="•"/>
            </a:pPr>
            <a:r>
              <a:rPr lang="en-US" sz="2400" dirty="0"/>
              <a:t>Holding a dedicated mass for particular groups (ATSI, </a:t>
            </a:r>
            <a:r>
              <a:rPr lang="en-US" sz="2400" dirty="0" err="1"/>
              <a:t>Syro</a:t>
            </a:r>
            <a:r>
              <a:rPr lang="en-US" sz="2400" dirty="0"/>
              <a:t> Malabar, Filipino)</a:t>
            </a:r>
          </a:p>
          <a:p>
            <a:pPr marL="342900" indent="-342900">
              <a:buFont typeface="Arial" panose="020B0604020202020204" pitchFamily="34" charset="0"/>
              <a:buChar char="•"/>
            </a:pPr>
            <a:r>
              <a:rPr lang="en-US" sz="2400" dirty="0"/>
              <a:t>Accommodating language and communication needs e.g. information in various languages/formats</a:t>
            </a:r>
            <a:endParaRPr lang="en-AU" sz="2400" dirty="0"/>
          </a:p>
        </p:txBody>
      </p:sp>
      <p:grpSp>
        <p:nvGrpSpPr>
          <p:cNvPr id="5" name="Group 4">
            <a:extLst>
              <a:ext uri="{FF2B5EF4-FFF2-40B4-BE49-F238E27FC236}">
                <a16:creationId xmlns:a16="http://schemas.microsoft.com/office/drawing/2014/main" id="{5F7820B7-302F-4D03-9534-6A02D27A082F}"/>
              </a:ext>
            </a:extLst>
          </p:cNvPr>
          <p:cNvGrpSpPr/>
          <p:nvPr/>
        </p:nvGrpSpPr>
        <p:grpSpPr>
          <a:xfrm>
            <a:off x="4601414" y="550464"/>
            <a:ext cx="7423672" cy="1252306"/>
            <a:chOff x="830899" y="2289070"/>
            <a:chExt cx="7423672" cy="1252306"/>
          </a:xfrm>
        </p:grpSpPr>
        <p:sp>
          <p:nvSpPr>
            <p:cNvPr id="6" name="Rectangle 5">
              <a:extLst>
                <a:ext uri="{FF2B5EF4-FFF2-40B4-BE49-F238E27FC236}">
                  <a16:creationId xmlns:a16="http://schemas.microsoft.com/office/drawing/2014/main" id="{BF04680F-B7C7-4C42-901A-D2F3C29CDAB0}"/>
                </a:ext>
              </a:extLst>
            </p:cNvPr>
            <p:cNvSpPr/>
            <p:nvPr/>
          </p:nvSpPr>
          <p:spPr>
            <a:xfrm>
              <a:off x="1105218" y="2289070"/>
              <a:ext cx="7149353" cy="1252306"/>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7" name="TextBox 6">
              <a:extLst>
                <a:ext uri="{FF2B5EF4-FFF2-40B4-BE49-F238E27FC236}">
                  <a16:creationId xmlns:a16="http://schemas.microsoft.com/office/drawing/2014/main" id="{07C71D96-966D-4547-9475-79589416ED2B}"/>
                </a:ext>
              </a:extLst>
            </p:cNvPr>
            <p:cNvSpPr txBox="1"/>
            <p:nvPr/>
          </p:nvSpPr>
          <p:spPr>
            <a:xfrm>
              <a:off x="830899" y="2289070"/>
              <a:ext cx="6949140" cy="1252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19318" tIns="88900" rIns="88900" bIns="88900" numCol="1" spcCol="1270" anchor="ctr" anchorCtr="0">
              <a:noAutofit/>
            </a:bodyPr>
            <a:lstStyle/>
            <a:p>
              <a:pPr lvl="0" algn="ctr" defTabSz="1555750">
                <a:lnSpc>
                  <a:spcPct val="90000"/>
                </a:lnSpc>
                <a:spcBef>
                  <a:spcPct val="0"/>
                </a:spcBef>
                <a:spcAft>
                  <a:spcPct val="35000"/>
                </a:spcAft>
              </a:pPr>
              <a:r>
                <a:rPr lang="en-AU" sz="3500" b="1" kern="1200" dirty="0">
                  <a:latin typeface="Calibri" panose="020F0502020204030204" pitchFamily="34" charset="0"/>
                </a:rPr>
                <a:t>Culturally Safe Environment</a:t>
              </a:r>
            </a:p>
          </p:txBody>
        </p:sp>
      </p:grpSp>
      <p:pic>
        <p:nvPicPr>
          <p:cNvPr id="17" name="Audio 16">
            <a:extLst>
              <a:ext uri="{FF2B5EF4-FFF2-40B4-BE49-F238E27FC236}">
                <a16:creationId xmlns:a16="http://schemas.microsoft.com/office/drawing/2014/main" id="{0EAAF737-3012-9826-FE82-5354DB91A8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54520261"/>
      </p:ext>
    </p:extLst>
  </p:cSld>
  <p:clrMapOvr>
    <a:masterClrMapping/>
  </p:clrMapOvr>
  <mc:AlternateContent xmlns:mc="http://schemas.openxmlformats.org/markup-compatibility/2006" xmlns:p14="http://schemas.microsoft.com/office/powerpoint/2010/main">
    <mc:Choice Requires="p14">
      <p:transition spd="slow" p14:dur="2000" advTm="22535"/>
    </mc:Choice>
    <mc:Fallback xmlns="">
      <p:transition spd="slow" advTm="2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 </a:t>
            </a:r>
            <a:endParaRPr lang="en-AU" sz="2400" dirty="0">
              <a:solidFill>
                <a:schemeClr val="accent1"/>
              </a:solidFill>
            </a:endParaRPr>
          </a:p>
        </p:txBody>
      </p:sp>
      <p:sp>
        <p:nvSpPr>
          <p:cNvPr id="3" name="Content Placeholder 2"/>
          <p:cNvSpPr>
            <a:spLocks noGrp="1"/>
          </p:cNvSpPr>
          <p:nvPr>
            <p:ph idx="1"/>
          </p:nvPr>
        </p:nvSpPr>
        <p:spPr>
          <a:xfrm>
            <a:off x="838200" y="1243584"/>
            <a:ext cx="10515600" cy="4517131"/>
          </a:xfrm>
        </p:spPr>
        <p:txBody>
          <a:bodyPr>
            <a:normAutofit/>
          </a:bodyPr>
          <a:lstStyle/>
          <a:p>
            <a:pPr marL="0" indent="0">
              <a:buNone/>
            </a:pPr>
            <a:r>
              <a:rPr lang="en-AU" b="1" dirty="0">
                <a:latin typeface="Arial" panose="020B0604020202020204" pitchFamily="34" charset="0"/>
                <a:cs typeface="Arial" panose="020B0604020202020204" pitchFamily="34" charset="0"/>
              </a:rPr>
              <a:t>STANDARD FIVE</a:t>
            </a:r>
          </a:p>
          <a:p>
            <a:pPr marL="0" indent="0">
              <a:buNone/>
            </a:pPr>
            <a:r>
              <a:rPr lang="en-AU" sz="3200" b="1" dirty="0"/>
              <a:t>Robust human resource management</a:t>
            </a:r>
          </a:p>
          <a:p>
            <a:pPr marL="0" indent="0">
              <a:buNone/>
            </a:pPr>
            <a:endParaRPr lang="en-AU" sz="3600" b="1" dirty="0"/>
          </a:p>
          <a:p>
            <a:pPr marL="0" indent="0">
              <a:buNone/>
            </a:pPr>
            <a:r>
              <a:rPr lang="en-AU" sz="3600" dirty="0"/>
              <a:t>Church personnel &amp; p</a:t>
            </a:r>
            <a:r>
              <a:rPr lang="en-US" sz="3600" dirty="0" err="1"/>
              <a:t>eople</a:t>
            </a:r>
            <a:r>
              <a:rPr lang="en-US" sz="3600" dirty="0"/>
              <a:t> working with children and adults are suitable and supported to reflect safeguarding values in practice.</a:t>
            </a:r>
            <a:endParaRPr lang="en-AU" sz="3600" dirty="0"/>
          </a:p>
          <a:p>
            <a:pPr marL="0" indent="0">
              <a:buNone/>
            </a:pPr>
            <a:endParaRPr lang="en-AU" sz="1600" dirty="0"/>
          </a:p>
          <a:p>
            <a:pPr marL="0" indent="0">
              <a:buNone/>
            </a:pPr>
            <a:endParaRPr lang="en-AU" altLang="en-US" sz="2000" dirty="0">
              <a:cs typeface="Arial" panose="020B0604020202020204" pitchFamily="34" charset="0"/>
            </a:endParaRPr>
          </a:p>
          <a:p>
            <a:pPr marL="0" indent="0">
              <a:buNone/>
            </a:pPr>
            <a:endParaRPr lang="en-GB" altLang="en-US" sz="3400" dirty="0">
              <a:latin typeface="Arial" panose="020B0604020202020204" pitchFamily="34" charset="0"/>
              <a:cs typeface="Arial" panose="020B0604020202020204" pitchFamily="34" charset="0"/>
            </a:endParaRPr>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pic>
        <p:nvPicPr>
          <p:cNvPr id="4" name="Picture 3">
            <a:extLst>
              <a:ext uri="{FF2B5EF4-FFF2-40B4-BE49-F238E27FC236}">
                <a16:creationId xmlns:a16="http://schemas.microsoft.com/office/drawing/2014/main" id="{7B6772F5-A95B-445D-8944-CB58AA34F20C}"/>
              </a:ext>
            </a:extLst>
          </p:cNvPr>
          <p:cNvPicPr>
            <a:picLocks noChangeAspect="1"/>
          </p:cNvPicPr>
          <p:nvPr/>
        </p:nvPicPr>
        <p:blipFill>
          <a:blip r:embed="rId6"/>
          <a:stretch>
            <a:fillRect/>
          </a:stretch>
        </p:blipFill>
        <p:spPr>
          <a:xfrm>
            <a:off x="9534561" y="1200495"/>
            <a:ext cx="1838325" cy="1428750"/>
          </a:xfrm>
          <a:prstGeom prst="rect">
            <a:avLst/>
          </a:prstGeom>
        </p:spPr>
      </p:pic>
      <p:pic>
        <p:nvPicPr>
          <p:cNvPr id="12" name="Audio 11">
            <a:extLst>
              <a:ext uri="{FF2B5EF4-FFF2-40B4-BE49-F238E27FC236}">
                <a16:creationId xmlns:a16="http://schemas.microsoft.com/office/drawing/2014/main" id="{DAD72B5E-CD85-F80B-993E-42E9D87EBF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64588400"/>
      </p:ext>
    </p:extLst>
  </p:cSld>
  <p:clrMapOvr>
    <a:masterClrMapping/>
  </p:clrMapOvr>
  <mc:AlternateContent xmlns:mc="http://schemas.openxmlformats.org/markup-compatibility/2006" xmlns:p14="http://schemas.microsoft.com/office/powerpoint/2010/main">
    <mc:Choice Requires="p14">
      <p:transition p14:dur="100" advTm="30866"/>
    </mc:Choice>
    <mc:Fallback xmlns="">
      <p:transition advTm="3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 </a:t>
            </a:r>
            <a:endParaRPr lang="en-AU" sz="2400" dirty="0">
              <a:solidFill>
                <a:schemeClr val="accent1"/>
              </a:solidFill>
            </a:endParaRPr>
          </a:p>
        </p:txBody>
      </p:sp>
      <p:sp>
        <p:nvSpPr>
          <p:cNvPr id="3" name="Content Placeholder 2"/>
          <p:cNvSpPr>
            <a:spLocks noGrp="1"/>
          </p:cNvSpPr>
          <p:nvPr>
            <p:ph idx="1"/>
          </p:nvPr>
        </p:nvSpPr>
        <p:spPr>
          <a:xfrm>
            <a:off x="838200" y="1164971"/>
            <a:ext cx="10626090" cy="4951471"/>
          </a:xfrm>
        </p:spPr>
        <p:txBody>
          <a:bodyPr>
            <a:normAutofit/>
          </a:bodyPr>
          <a:lstStyle/>
          <a:p>
            <a:pPr marL="0" indent="0">
              <a:buNone/>
            </a:pPr>
            <a:r>
              <a:rPr lang="en-AU" b="1" dirty="0">
                <a:latin typeface="Arial" panose="020B0604020202020204" pitchFamily="34" charset="0"/>
                <a:cs typeface="Arial" panose="020B0604020202020204" pitchFamily="34" charset="0"/>
              </a:rPr>
              <a:t>STANDARD SIX</a:t>
            </a:r>
          </a:p>
          <a:p>
            <a:pPr marL="0" indent="0">
              <a:buNone/>
            </a:pPr>
            <a:r>
              <a:rPr lang="en-AU" sz="3200" b="1" dirty="0"/>
              <a:t>Effective complaints management</a:t>
            </a:r>
          </a:p>
          <a:p>
            <a:pPr marL="0" indent="0">
              <a:buNone/>
            </a:pPr>
            <a:endParaRPr lang="en-AU" sz="3600" b="1" dirty="0"/>
          </a:p>
          <a:p>
            <a:pPr marL="0" indent="0">
              <a:buNone/>
            </a:pPr>
            <a:r>
              <a:rPr lang="en-AU" sz="3600" dirty="0"/>
              <a:t>Processes for raising concerns and complaints are responsive, understood, accessible and used by children, adults, families, carers, communities and Church personnel.</a:t>
            </a:r>
          </a:p>
          <a:p>
            <a:pPr marL="0" indent="0">
              <a:buNone/>
            </a:pPr>
            <a:endParaRPr lang="en-AU" sz="3600" dirty="0"/>
          </a:p>
          <a:p>
            <a:pPr marL="0" indent="0">
              <a:buNone/>
            </a:pPr>
            <a:endParaRPr lang="en-AU" sz="2200" dirty="0"/>
          </a:p>
          <a:p>
            <a:pPr marL="0" indent="0">
              <a:buNone/>
            </a:pPr>
            <a:endParaRPr lang="en-AU" sz="3600" b="1" dirty="0">
              <a:latin typeface="Arial" panose="020B0604020202020204" pitchFamily="34" charset="0"/>
              <a:cs typeface="Arial" panose="020B0604020202020204" pitchFamily="34" charset="0"/>
            </a:endParaRPr>
          </a:p>
          <a:p>
            <a:pPr marL="0" indent="0">
              <a:buNone/>
            </a:pPr>
            <a:endParaRPr lang="en-GB" altLang="en-US" sz="3400" dirty="0">
              <a:latin typeface="Arial" panose="020B0604020202020204" pitchFamily="34" charset="0"/>
              <a:cs typeface="Arial" panose="020B0604020202020204" pitchFamily="34" charset="0"/>
            </a:endParaRPr>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sp>
        <p:nvSpPr>
          <p:cNvPr id="7" name="TextBox 6"/>
          <p:cNvSpPr txBox="1"/>
          <p:nvPr/>
        </p:nvSpPr>
        <p:spPr>
          <a:xfrm>
            <a:off x="828599" y="2906122"/>
            <a:ext cx="10534801" cy="369332"/>
          </a:xfrm>
          <a:prstGeom prst="rect">
            <a:avLst/>
          </a:prstGeom>
          <a:noFill/>
        </p:spPr>
        <p:txBody>
          <a:bodyPr wrap="square" rtlCol="0">
            <a:spAutoFit/>
          </a:bodyPr>
          <a:lstStyle/>
          <a:p>
            <a:endParaRPr lang="en-AU" dirty="0"/>
          </a:p>
        </p:txBody>
      </p:sp>
      <p:pic>
        <p:nvPicPr>
          <p:cNvPr id="4" name="Picture 3">
            <a:extLst>
              <a:ext uri="{FF2B5EF4-FFF2-40B4-BE49-F238E27FC236}">
                <a16:creationId xmlns:a16="http://schemas.microsoft.com/office/drawing/2014/main" id="{12E3A98C-8F62-4C55-99DC-BA0C165B7AE2}"/>
              </a:ext>
            </a:extLst>
          </p:cNvPr>
          <p:cNvPicPr>
            <a:picLocks noChangeAspect="1"/>
          </p:cNvPicPr>
          <p:nvPr/>
        </p:nvPicPr>
        <p:blipFill>
          <a:blip r:embed="rId6"/>
          <a:stretch>
            <a:fillRect/>
          </a:stretch>
        </p:blipFill>
        <p:spPr>
          <a:xfrm>
            <a:off x="9905801" y="1196468"/>
            <a:ext cx="1457599" cy="1109847"/>
          </a:xfrm>
          <a:prstGeom prst="rect">
            <a:avLst/>
          </a:prstGeom>
        </p:spPr>
      </p:pic>
      <p:pic>
        <p:nvPicPr>
          <p:cNvPr id="20" name="Audio 19">
            <a:extLst>
              <a:ext uri="{FF2B5EF4-FFF2-40B4-BE49-F238E27FC236}">
                <a16:creationId xmlns:a16="http://schemas.microsoft.com/office/drawing/2014/main" id="{FF86533A-7A33-F463-BFAE-028BA410CA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5729164"/>
      </p:ext>
    </p:extLst>
  </p:cSld>
  <p:clrMapOvr>
    <a:masterClrMapping/>
  </p:clrMapOvr>
  <mc:AlternateContent xmlns:mc="http://schemas.openxmlformats.org/markup-compatibility/2006" xmlns:p14="http://schemas.microsoft.com/office/powerpoint/2010/main">
    <mc:Choice Requires="p14">
      <p:transition p14:dur="100" advTm="34518"/>
    </mc:Choice>
    <mc:Fallback xmlns="">
      <p:transition advTm="34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 </a:t>
            </a:r>
            <a:endParaRPr lang="en-AU" sz="2400" dirty="0">
              <a:solidFill>
                <a:schemeClr val="accent1"/>
              </a:solidFill>
            </a:endParaRPr>
          </a:p>
        </p:txBody>
      </p:sp>
      <p:sp>
        <p:nvSpPr>
          <p:cNvPr id="3" name="Content Placeholder 2"/>
          <p:cNvSpPr>
            <a:spLocks noGrp="1"/>
          </p:cNvSpPr>
          <p:nvPr>
            <p:ph idx="1"/>
          </p:nvPr>
        </p:nvSpPr>
        <p:spPr>
          <a:xfrm>
            <a:off x="838200" y="1243584"/>
            <a:ext cx="10515600" cy="4903211"/>
          </a:xfrm>
        </p:spPr>
        <p:txBody>
          <a:bodyPr>
            <a:normAutofit/>
          </a:bodyPr>
          <a:lstStyle/>
          <a:p>
            <a:pPr marL="0" indent="0">
              <a:buNone/>
            </a:pPr>
            <a:r>
              <a:rPr lang="en-AU" b="1" dirty="0">
                <a:latin typeface="Arial" panose="020B0604020202020204" pitchFamily="34" charset="0"/>
                <a:cs typeface="Arial" panose="020B0604020202020204" pitchFamily="34" charset="0"/>
              </a:rPr>
              <a:t>STANDARD SEVEN</a:t>
            </a:r>
          </a:p>
          <a:p>
            <a:pPr marL="0" indent="0">
              <a:buNone/>
            </a:pPr>
            <a:r>
              <a:rPr lang="en-AU" sz="3200" b="1" dirty="0"/>
              <a:t>Ongoing education and training</a:t>
            </a:r>
          </a:p>
          <a:p>
            <a:pPr marL="0" indent="0">
              <a:buNone/>
            </a:pPr>
            <a:endParaRPr lang="en-AU" sz="3600" b="1" dirty="0"/>
          </a:p>
          <a:p>
            <a:pPr marL="0" indent="0">
              <a:buNone/>
            </a:pPr>
            <a:r>
              <a:rPr lang="en-US" sz="3600" dirty="0"/>
              <a:t>Personnel are equipped with knowledge, skills and awareness to keep children and adults safe through information, ongoing education and training.</a:t>
            </a:r>
            <a:endParaRPr lang="en-AU" sz="3600" dirty="0"/>
          </a:p>
          <a:p>
            <a:pPr marL="0" indent="0">
              <a:buNone/>
            </a:pPr>
            <a:endParaRPr lang="en-AU" sz="3600" b="1" dirty="0"/>
          </a:p>
          <a:p>
            <a:pPr marL="0" indent="0">
              <a:buNone/>
            </a:pPr>
            <a:endParaRPr lang="en-AU" sz="3600" b="1" dirty="0">
              <a:latin typeface="Arial" panose="020B0604020202020204" pitchFamily="34" charset="0"/>
              <a:cs typeface="Arial" panose="020B0604020202020204" pitchFamily="34" charset="0"/>
            </a:endParaRPr>
          </a:p>
          <a:p>
            <a:pPr marL="0" indent="0">
              <a:buNone/>
            </a:pPr>
            <a:endParaRPr lang="en-GB" altLang="en-US" sz="3400" dirty="0">
              <a:latin typeface="Arial" panose="020B0604020202020204" pitchFamily="34" charset="0"/>
              <a:cs typeface="Arial" panose="020B0604020202020204" pitchFamily="34" charset="0"/>
            </a:endParaRPr>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pic>
        <p:nvPicPr>
          <p:cNvPr id="4" name="Picture 3">
            <a:extLst>
              <a:ext uri="{FF2B5EF4-FFF2-40B4-BE49-F238E27FC236}">
                <a16:creationId xmlns:a16="http://schemas.microsoft.com/office/drawing/2014/main" id="{688F863F-F9FF-4C1B-8625-3CDAC3C56D5F}"/>
              </a:ext>
            </a:extLst>
          </p:cNvPr>
          <p:cNvPicPr>
            <a:picLocks noChangeAspect="1"/>
          </p:cNvPicPr>
          <p:nvPr/>
        </p:nvPicPr>
        <p:blipFill>
          <a:blip r:embed="rId6"/>
          <a:stretch>
            <a:fillRect/>
          </a:stretch>
        </p:blipFill>
        <p:spPr>
          <a:xfrm>
            <a:off x="9934650" y="1050996"/>
            <a:ext cx="1428750" cy="1428750"/>
          </a:xfrm>
          <a:prstGeom prst="rect">
            <a:avLst/>
          </a:prstGeom>
        </p:spPr>
      </p:pic>
      <p:pic>
        <p:nvPicPr>
          <p:cNvPr id="13" name="Audio 12">
            <a:extLst>
              <a:ext uri="{FF2B5EF4-FFF2-40B4-BE49-F238E27FC236}">
                <a16:creationId xmlns:a16="http://schemas.microsoft.com/office/drawing/2014/main" id="{F347FF74-72A3-6BF9-1B6F-F5A93BE023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08107088"/>
      </p:ext>
    </p:extLst>
  </p:cSld>
  <p:clrMapOvr>
    <a:masterClrMapping/>
  </p:clrMapOvr>
  <mc:AlternateContent xmlns:mc="http://schemas.openxmlformats.org/markup-compatibility/2006" xmlns:p14="http://schemas.microsoft.com/office/powerpoint/2010/main">
    <mc:Choice Requires="p14">
      <p:transition p14:dur="100" advTm="26828"/>
    </mc:Choice>
    <mc:Fallback xmlns="">
      <p:transition advTm="2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7A358D-2C43-4CD4-9D76-A0F02FE3E9F7}"/>
              </a:ext>
            </a:extLst>
          </p:cNvPr>
          <p:cNvSpPr txBox="1"/>
          <p:nvPr/>
        </p:nvSpPr>
        <p:spPr>
          <a:xfrm>
            <a:off x="214647" y="148521"/>
            <a:ext cx="5955631" cy="707886"/>
          </a:xfrm>
          <a:prstGeom prst="rect">
            <a:avLst/>
          </a:prstGeom>
          <a:solidFill>
            <a:schemeClr val="bg1"/>
          </a:solidFill>
        </p:spPr>
        <p:txBody>
          <a:bodyPr wrap="square" rtlCol="0">
            <a:spAutoFit/>
          </a:bodyPr>
          <a:lstStyle/>
          <a:p>
            <a:r>
              <a:rPr lang="en-AU" sz="4000" b="1" dirty="0">
                <a:solidFill>
                  <a:schemeClr val="tx2"/>
                </a:solidFill>
                <a:latin typeface="Calibri" panose="020F0502020204030204" pitchFamily="34" charset="0"/>
              </a:rPr>
              <a:t>What is Safeguarding?</a:t>
            </a:r>
          </a:p>
        </p:txBody>
      </p:sp>
      <p:sp>
        <p:nvSpPr>
          <p:cNvPr id="3" name="Arrow: Right 2">
            <a:extLst>
              <a:ext uri="{FF2B5EF4-FFF2-40B4-BE49-F238E27FC236}">
                <a16:creationId xmlns:a16="http://schemas.microsoft.com/office/drawing/2014/main" id="{F91DBCFD-BB4F-40C0-B34C-4952D9F608A1}"/>
              </a:ext>
            </a:extLst>
          </p:cNvPr>
          <p:cNvSpPr/>
          <p:nvPr/>
        </p:nvSpPr>
        <p:spPr>
          <a:xfrm>
            <a:off x="265575" y="257908"/>
            <a:ext cx="11434056" cy="6342184"/>
          </a:xfrm>
          <a:prstGeom prst="rightArrow">
            <a:avLst>
              <a:gd name="adj1" fmla="val 5969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0" name="Arrow: Down 4">
            <a:extLst>
              <a:ext uri="{FF2B5EF4-FFF2-40B4-BE49-F238E27FC236}">
                <a16:creationId xmlns:a16="http://schemas.microsoft.com/office/drawing/2014/main" id="{08C3CD5F-FCB1-44F8-A62B-E3D7AF96B753}"/>
              </a:ext>
            </a:extLst>
          </p:cNvPr>
          <p:cNvSpPr txBox="1"/>
          <p:nvPr/>
        </p:nvSpPr>
        <p:spPr>
          <a:xfrm>
            <a:off x="336985" y="2240698"/>
            <a:ext cx="10014491" cy="2237518"/>
          </a:xfrm>
          <a:prstGeom prst="rect">
            <a:avLst/>
          </a:prstGeom>
          <a:noFill/>
          <a:scene3d>
            <a:camera prst="orthographicFront">
              <a:rot lat="0" lon="0" rev="0"/>
            </a:camera>
            <a:lightRig rig="threePt" dir="t"/>
          </a:scene3d>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marL="0" lvl="0" indent="0" algn="ctr" defTabSz="1066800">
              <a:spcBef>
                <a:spcPct val="0"/>
              </a:spcBef>
              <a:spcAft>
                <a:spcPct val="35000"/>
              </a:spcAft>
              <a:buNone/>
            </a:pPr>
            <a:r>
              <a:rPr lang="en-US" sz="3400" kern="1200" dirty="0"/>
              <a:t>Safeguarding refers to the measures, practices and action taken to protect and promote the safety, human rights and wellbeing of individuals, which allow people to live free </a:t>
            </a:r>
            <a:r>
              <a:rPr lang="en-US" sz="3400" kern="1200"/>
              <a:t>from abuse, </a:t>
            </a:r>
            <a:r>
              <a:rPr lang="en-US" sz="3400" kern="1200" dirty="0"/>
              <a:t>harm and neglect.  </a:t>
            </a:r>
          </a:p>
          <a:p>
            <a:pPr marL="0" lvl="0" indent="0" algn="ctr" defTabSz="1066800">
              <a:spcBef>
                <a:spcPct val="0"/>
              </a:spcBef>
              <a:spcAft>
                <a:spcPct val="35000"/>
              </a:spcAft>
              <a:buNone/>
            </a:pPr>
            <a:r>
              <a:rPr lang="en-US" sz="3400" kern="1200" dirty="0"/>
              <a:t>(National Catholic Safeguarding Standards)</a:t>
            </a:r>
          </a:p>
        </p:txBody>
      </p:sp>
      <p:pic>
        <p:nvPicPr>
          <p:cNvPr id="17" name="Audio 16">
            <a:extLst>
              <a:ext uri="{FF2B5EF4-FFF2-40B4-BE49-F238E27FC236}">
                <a16:creationId xmlns:a16="http://schemas.microsoft.com/office/drawing/2014/main" id="{B7B63E88-78BD-7E9C-F5E5-D6F4679460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83585246"/>
      </p:ext>
    </p:extLst>
  </p:cSld>
  <p:clrMapOvr>
    <a:masterClrMapping/>
  </p:clrMapOvr>
  <mc:AlternateContent xmlns:mc="http://schemas.openxmlformats.org/markup-compatibility/2006" xmlns:p14="http://schemas.microsoft.com/office/powerpoint/2010/main">
    <mc:Choice Requires="p14">
      <p:transition spd="slow" p14:dur="2000" advClick="0" advTm="22169"/>
    </mc:Choice>
    <mc:Fallback xmlns="">
      <p:transition spd="slow" advClick="0" advTm="2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 </a:t>
            </a:r>
            <a:endParaRPr lang="en-AU" sz="2400" dirty="0">
              <a:solidFill>
                <a:schemeClr val="accent1"/>
              </a:solidFill>
            </a:endParaRPr>
          </a:p>
        </p:txBody>
      </p:sp>
      <p:sp>
        <p:nvSpPr>
          <p:cNvPr id="3" name="Content Placeholder 2"/>
          <p:cNvSpPr>
            <a:spLocks noGrp="1"/>
          </p:cNvSpPr>
          <p:nvPr>
            <p:ph idx="1"/>
          </p:nvPr>
        </p:nvSpPr>
        <p:spPr>
          <a:xfrm>
            <a:off x="960120" y="1243583"/>
            <a:ext cx="10184130" cy="5095799"/>
          </a:xfrm>
        </p:spPr>
        <p:txBody>
          <a:bodyPr>
            <a:normAutofit/>
          </a:bodyPr>
          <a:lstStyle/>
          <a:p>
            <a:pPr marL="0" indent="0">
              <a:buNone/>
            </a:pPr>
            <a:r>
              <a:rPr lang="en-AU" b="1" dirty="0">
                <a:latin typeface="Arial" panose="020B0604020202020204" pitchFamily="34" charset="0"/>
                <a:cs typeface="Arial" panose="020B0604020202020204" pitchFamily="34" charset="0"/>
              </a:rPr>
              <a:t>STANDARD EIGHT</a:t>
            </a:r>
          </a:p>
          <a:p>
            <a:pPr marL="0" indent="0">
              <a:buNone/>
            </a:pPr>
            <a:r>
              <a:rPr lang="en-AU" sz="3200" b="1" dirty="0"/>
              <a:t>Safe physical and online environments</a:t>
            </a:r>
          </a:p>
          <a:p>
            <a:pPr marL="0" indent="0">
              <a:buNone/>
            </a:pPr>
            <a:endParaRPr lang="en-AU" sz="3000" b="1" dirty="0"/>
          </a:p>
          <a:p>
            <a:pPr marL="0" indent="0">
              <a:buNone/>
            </a:pPr>
            <a:r>
              <a:rPr lang="en-US" dirty="0"/>
              <a:t>Physical and online environments promote safety and contain appropriate safeguards to </a:t>
            </a:r>
            <a:r>
              <a:rPr lang="en-US" dirty="0" err="1"/>
              <a:t>minimise</a:t>
            </a:r>
            <a:r>
              <a:rPr lang="en-US" dirty="0"/>
              <a:t> the opportunity for children and adults to be harmed.</a:t>
            </a:r>
            <a:endParaRPr lang="en-AU" sz="2000" dirty="0"/>
          </a:p>
          <a:p>
            <a:pPr marL="0" indent="0">
              <a:buNone/>
            </a:pPr>
            <a:endParaRPr lang="en-AU" sz="3600" b="1" dirty="0">
              <a:latin typeface="Arial" panose="020B0604020202020204" pitchFamily="34" charset="0"/>
              <a:cs typeface="Arial" panose="020B0604020202020204" pitchFamily="34" charset="0"/>
            </a:endParaRPr>
          </a:p>
          <a:p>
            <a:pPr marL="0" indent="0">
              <a:buNone/>
            </a:pPr>
            <a:endParaRPr lang="en-GB" altLang="en-US" sz="3400" dirty="0">
              <a:latin typeface="Arial" panose="020B0604020202020204" pitchFamily="34" charset="0"/>
              <a:cs typeface="Arial" panose="020B0604020202020204" pitchFamily="34" charset="0"/>
            </a:endParaRPr>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pic>
        <p:nvPicPr>
          <p:cNvPr id="4" name="Picture 3">
            <a:extLst>
              <a:ext uri="{FF2B5EF4-FFF2-40B4-BE49-F238E27FC236}">
                <a16:creationId xmlns:a16="http://schemas.microsoft.com/office/drawing/2014/main" id="{CAD82762-BC4E-4D08-97BC-D19577DFDAF5}"/>
              </a:ext>
            </a:extLst>
          </p:cNvPr>
          <p:cNvPicPr>
            <a:picLocks noChangeAspect="1"/>
          </p:cNvPicPr>
          <p:nvPr/>
        </p:nvPicPr>
        <p:blipFill>
          <a:blip r:embed="rId6"/>
          <a:stretch>
            <a:fillRect/>
          </a:stretch>
        </p:blipFill>
        <p:spPr>
          <a:xfrm>
            <a:off x="9953625" y="1097279"/>
            <a:ext cx="1400175" cy="1428750"/>
          </a:xfrm>
          <a:prstGeom prst="rect">
            <a:avLst/>
          </a:prstGeom>
        </p:spPr>
      </p:pic>
      <p:pic>
        <p:nvPicPr>
          <p:cNvPr id="18" name="Audio 17">
            <a:extLst>
              <a:ext uri="{FF2B5EF4-FFF2-40B4-BE49-F238E27FC236}">
                <a16:creationId xmlns:a16="http://schemas.microsoft.com/office/drawing/2014/main" id="{621540D1-7282-60C2-7F02-4D8156C2D6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20148881"/>
      </p:ext>
    </p:extLst>
  </p:cSld>
  <p:clrMapOvr>
    <a:masterClrMapping/>
  </p:clrMapOvr>
  <mc:AlternateContent xmlns:mc="http://schemas.openxmlformats.org/markup-compatibility/2006" xmlns:p14="http://schemas.microsoft.com/office/powerpoint/2010/main">
    <mc:Choice Requires="p14">
      <p:transition p14:dur="100" advTm="28525"/>
    </mc:Choice>
    <mc:Fallback xmlns="">
      <p:transition advTm="28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nline Security Protection Internet Safety Guard Lock Concept Stock Photo,  Picture And Royalty Free Image. Image 52234693.">
            <a:extLst>
              <a:ext uri="{FF2B5EF4-FFF2-40B4-BE49-F238E27FC236}">
                <a16:creationId xmlns:a16="http://schemas.microsoft.com/office/drawing/2014/main" id="{F6A019E1-9C9F-4A2C-8B94-A78DAC7A7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1335" y="1"/>
            <a:ext cx="4470665"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8E1363-A103-4AEA-A123-D91284D525CB}"/>
              </a:ext>
            </a:extLst>
          </p:cNvPr>
          <p:cNvSpPr txBox="1"/>
          <p:nvPr/>
        </p:nvSpPr>
        <p:spPr>
          <a:xfrm>
            <a:off x="252470" y="880250"/>
            <a:ext cx="11543290" cy="5314810"/>
          </a:xfrm>
          <a:prstGeom prst="rect">
            <a:avLst/>
          </a:prstGeom>
          <a:noFill/>
        </p:spPr>
        <p:txBody>
          <a:bodyPr wrap="square" rtlCol="0">
            <a:spAutoFit/>
          </a:bodyPr>
          <a:lstStyle/>
          <a:p>
            <a:endParaRPr lang="en-US" sz="3200" dirty="0"/>
          </a:p>
          <a:p>
            <a:pPr marL="446088" indent="-446088">
              <a:buAutoNum type="arabicPeriod"/>
            </a:pPr>
            <a:r>
              <a:rPr lang="en-US" sz="3200" b="1" u="sng" dirty="0">
                <a:solidFill>
                  <a:schemeClr val="accent1">
                    <a:lumMod val="75000"/>
                  </a:schemeClr>
                </a:solidFill>
              </a:rPr>
              <a:t>C</a:t>
            </a:r>
            <a:r>
              <a:rPr lang="en-US" sz="3200" b="1" dirty="0">
                <a:solidFill>
                  <a:schemeClr val="accent1">
                    <a:lumMod val="75000"/>
                  </a:schemeClr>
                </a:solidFill>
              </a:rPr>
              <a:t>ontent: </a:t>
            </a:r>
            <a:r>
              <a:rPr lang="en-US" sz="3200" dirty="0"/>
              <a:t>exposure to illegal, offensive </a:t>
            </a:r>
          </a:p>
          <a:p>
            <a:pPr marL="2149475" indent="-2149475"/>
            <a:r>
              <a:rPr lang="en-US" sz="3200" dirty="0"/>
              <a:t>	or harmful material</a:t>
            </a:r>
          </a:p>
          <a:p>
            <a:pPr marL="514350" indent="-514350">
              <a:buAutoNum type="arabicPeriod"/>
            </a:pPr>
            <a:endParaRPr lang="en-US" sz="3200" dirty="0"/>
          </a:p>
          <a:p>
            <a:pPr marL="446088" indent="-446088">
              <a:buFont typeface="+mj-lt"/>
              <a:buAutoNum type="arabicPeriod" startAt="2"/>
            </a:pPr>
            <a:r>
              <a:rPr lang="en-US" sz="3200" b="1" u="sng" dirty="0">
                <a:solidFill>
                  <a:schemeClr val="accent1">
                    <a:lumMod val="75000"/>
                  </a:schemeClr>
                </a:solidFill>
              </a:rPr>
              <a:t>C</a:t>
            </a:r>
            <a:r>
              <a:rPr lang="en-US" sz="3200" b="1" dirty="0">
                <a:solidFill>
                  <a:schemeClr val="accent1">
                    <a:lumMod val="75000"/>
                  </a:schemeClr>
                </a:solidFill>
              </a:rPr>
              <a:t>ontact:</a:t>
            </a:r>
            <a:r>
              <a:rPr lang="en-US" sz="3200" dirty="0"/>
              <a:t> being subjected to abusive interactions online </a:t>
            </a:r>
          </a:p>
          <a:p>
            <a:pPr marL="2239963" indent="-90488"/>
            <a:r>
              <a:rPr lang="en-US" sz="3200" dirty="0"/>
              <a:t>(bullying, grooming)</a:t>
            </a:r>
          </a:p>
          <a:p>
            <a:pPr marL="514350" indent="-514350">
              <a:buAutoNum type="arabicPeriod"/>
            </a:pPr>
            <a:endParaRPr lang="en-US" sz="3200" dirty="0"/>
          </a:p>
          <a:p>
            <a:pPr marL="446088" indent="-446088">
              <a:buFont typeface="+mj-lt"/>
              <a:buAutoNum type="arabicPeriod" startAt="3"/>
            </a:pPr>
            <a:r>
              <a:rPr lang="en-US" sz="3200" b="1" u="sng" dirty="0">
                <a:solidFill>
                  <a:schemeClr val="accent1">
                    <a:lumMod val="75000"/>
                  </a:schemeClr>
                </a:solidFill>
              </a:rPr>
              <a:t>C</a:t>
            </a:r>
            <a:r>
              <a:rPr lang="en-US" sz="3200" b="1" dirty="0">
                <a:solidFill>
                  <a:schemeClr val="accent1">
                    <a:lumMod val="75000"/>
                  </a:schemeClr>
                </a:solidFill>
              </a:rPr>
              <a:t>onduct:</a:t>
            </a:r>
            <a:r>
              <a:rPr lang="en-US" sz="3200" dirty="0"/>
              <a:t> online behavior that increases likelihood of abuse </a:t>
            </a:r>
          </a:p>
          <a:p>
            <a:pPr indent="2149475"/>
            <a:r>
              <a:rPr lang="en-US" sz="3200" dirty="0"/>
              <a:t>e.g. accepting unfamiliar online friends</a:t>
            </a:r>
          </a:p>
          <a:p>
            <a:endParaRPr lang="en-US" sz="2000" dirty="0"/>
          </a:p>
          <a:p>
            <a:endParaRPr lang="en-AU" sz="2000" dirty="0"/>
          </a:p>
        </p:txBody>
      </p:sp>
      <p:grpSp>
        <p:nvGrpSpPr>
          <p:cNvPr id="4" name="Group 3">
            <a:extLst>
              <a:ext uri="{FF2B5EF4-FFF2-40B4-BE49-F238E27FC236}">
                <a16:creationId xmlns:a16="http://schemas.microsoft.com/office/drawing/2014/main" id="{00E9633A-488F-4FFE-B54A-FF8DA21F36EB}"/>
              </a:ext>
            </a:extLst>
          </p:cNvPr>
          <p:cNvGrpSpPr/>
          <p:nvPr/>
        </p:nvGrpSpPr>
        <p:grpSpPr>
          <a:xfrm>
            <a:off x="98782" y="127567"/>
            <a:ext cx="5911181" cy="703471"/>
            <a:chOff x="492505" y="326920"/>
            <a:chExt cx="7561854" cy="703471"/>
          </a:xfrm>
          <a:solidFill>
            <a:schemeClr val="bg2">
              <a:lumMod val="50000"/>
            </a:schemeClr>
          </a:solidFill>
        </p:grpSpPr>
        <p:sp>
          <p:nvSpPr>
            <p:cNvPr id="5" name="Rectangle 4">
              <a:extLst>
                <a:ext uri="{FF2B5EF4-FFF2-40B4-BE49-F238E27FC236}">
                  <a16:creationId xmlns:a16="http://schemas.microsoft.com/office/drawing/2014/main" id="{C3765476-A245-4A47-AD55-8C791589F893}"/>
                </a:ext>
              </a:extLst>
            </p:cNvPr>
            <p:cNvSpPr/>
            <p:nvPr/>
          </p:nvSpPr>
          <p:spPr>
            <a:xfrm>
              <a:off x="492505" y="326920"/>
              <a:ext cx="7561854" cy="654259"/>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6" name="TextBox 5">
              <a:extLst>
                <a:ext uri="{FF2B5EF4-FFF2-40B4-BE49-F238E27FC236}">
                  <a16:creationId xmlns:a16="http://schemas.microsoft.com/office/drawing/2014/main" id="{34D4E571-063F-41D9-ADD9-9EAE53C6EBE2}"/>
                </a:ext>
              </a:extLst>
            </p:cNvPr>
            <p:cNvSpPr txBox="1"/>
            <p:nvPr/>
          </p:nvSpPr>
          <p:spPr>
            <a:xfrm>
              <a:off x="492505" y="376132"/>
              <a:ext cx="7561854" cy="6542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19318" tIns="88900" rIns="88900" bIns="88900" numCol="1" spcCol="1270" anchor="ctr" anchorCtr="0">
              <a:noAutofit/>
            </a:bodyPr>
            <a:lstStyle/>
            <a:p>
              <a:pPr lvl="0" algn="l" defTabSz="1555750">
                <a:lnSpc>
                  <a:spcPct val="90000"/>
                </a:lnSpc>
                <a:spcBef>
                  <a:spcPct val="0"/>
                </a:spcBef>
                <a:spcAft>
                  <a:spcPct val="35000"/>
                </a:spcAft>
              </a:pPr>
              <a:r>
                <a:rPr lang="en-AU" sz="4000" b="1" kern="1200" dirty="0">
                  <a:latin typeface="Calibri" panose="020F0502020204030204" pitchFamily="34" charset="0"/>
                </a:rPr>
                <a:t>Online Risks – 3 Cs</a:t>
              </a:r>
            </a:p>
          </p:txBody>
        </p:sp>
      </p:grpSp>
      <p:pic>
        <p:nvPicPr>
          <p:cNvPr id="21" name="Audio 20">
            <a:extLst>
              <a:ext uri="{FF2B5EF4-FFF2-40B4-BE49-F238E27FC236}">
                <a16:creationId xmlns:a16="http://schemas.microsoft.com/office/drawing/2014/main" id="{B2BDC1B8-6A4D-91F8-3558-5714138886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64590595"/>
      </p:ext>
    </p:extLst>
  </p:cSld>
  <p:clrMapOvr>
    <a:masterClrMapping/>
  </p:clrMapOvr>
  <mc:AlternateContent xmlns:mc="http://schemas.openxmlformats.org/markup-compatibility/2006" xmlns:p14="http://schemas.microsoft.com/office/powerpoint/2010/main">
    <mc:Choice Requires="p14">
      <p:transition spd="slow" p14:dur="2000" advTm="32998"/>
    </mc:Choice>
    <mc:Fallback xmlns="">
      <p:transition spd="slow" advTm="3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 </a:t>
            </a:r>
            <a:endParaRPr lang="en-AU" sz="2400" dirty="0">
              <a:solidFill>
                <a:schemeClr val="accent1"/>
              </a:solidFill>
            </a:endParaRPr>
          </a:p>
        </p:txBody>
      </p:sp>
      <p:sp>
        <p:nvSpPr>
          <p:cNvPr id="3" name="Content Placeholder 2"/>
          <p:cNvSpPr>
            <a:spLocks noGrp="1"/>
          </p:cNvSpPr>
          <p:nvPr>
            <p:ph idx="1"/>
          </p:nvPr>
        </p:nvSpPr>
        <p:spPr>
          <a:xfrm>
            <a:off x="838200" y="1243584"/>
            <a:ext cx="10515600" cy="4517131"/>
          </a:xfrm>
        </p:spPr>
        <p:txBody>
          <a:bodyPr>
            <a:normAutofit/>
          </a:bodyPr>
          <a:lstStyle/>
          <a:p>
            <a:pPr marL="0" indent="0">
              <a:buNone/>
            </a:pPr>
            <a:r>
              <a:rPr lang="en-AU" b="1" dirty="0">
                <a:latin typeface="Arial" panose="020B0604020202020204" pitchFamily="34" charset="0"/>
                <a:cs typeface="Arial" panose="020B0604020202020204" pitchFamily="34" charset="0"/>
              </a:rPr>
              <a:t>STANDARD NINE</a:t>
            </a:r>
          </a:p>
          <a:p>
            <a:pPr marL="0" indent="0">
              <a:buNone/>
            </a:pPr>
            <a:r>
              <a:rPr lang="en-AU" sz="3200" b="1" dirty="0"/>
              <a:t>Continuous improvement</a:t>
            </a:r>
          </a:p>
          <a:p>
            <a:pPr marL="0" indent="0">
              <a:buNone/>
            </a:pPr>
            <a:endParaRPr lang="en-AU" b="1" dirty="0"/>
          </a:p>
          <a:p>
            <a:pPr marL="0" indent="0">
              <a:buNone/>
            </a:pPr>
            <a:r>
              <a:rPr lang="en-US" dirty="0"/>
              <a:t>Entities regularly review and improve implementation of their systems for keeping children and adults safe</a:t>
            </a:r>
            <a:endParaRPr lang="en-GB" altLang="en-US" dirty="0">
              <a:latin typeface="Arial" panose="020B0604020202020204" pitchFamily="34" charset="0"/>
              <a:cs typeface="Arial" panose="020B0604020202020204" pitchFamily="34" charset="0"/>
            </a:endParaRPr>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pic>
        <p:nvPicPr>
          <p:cNvPr id="4" name="Picture 3">
            <a:extLst>
              <a:ext uri="{FF2B5EF4-FFF2-40B4-BE49-F238E27FC236}">
                <a16:creationId xmlns:a16="http://schemas.microsoft.com/office/drawing/2014/main" id="{45D053DF-BE15-463D-A510-C51AB762F913}"/>
              </a:ext>
            </a:extLst>
          </p:cNvPr>
          <p:cNvPicPr>
            <a:picLocks noChangeAspect="1"/>
          </p:cNvPicPr>
          <p:nvPr/>
        </p:nvPicPr>
        <p:blipFill>
          <a:blip r:embed="rId6"/>
          <a:stretch>
            <a:fillRect/>
          </a:stretch>
        </p:blipFill>
        <p:spPr>
          <a:xfrm>
            <a:off x="9982200" y="1057464"/>
            <a:ext cx="1371600" cy="1428750"/>
          </a:xfrm>
          <a:prstGeom prst="rect">
            <a:avLst/>
          </a:prstGeom>
        </p:spPr>
      </p:pic>
      <p:pic>
        <p:nvPicPr>
          <p:cNvPr id="13" name="Audio 12">
            <a:extLst>
              <a:ext uri="{FF2B5EF4-FFF2-40B4-BE49-F238E27FC236}">
                <a16:creationId xmlns:a16="http://schemas.microsoft.com/office/drawing/2014/main" id="{0268C044-8427-3276-79B7-E60BFEA7AE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64844791"/>
      </p:ext>
    </p:extLst>
  </p:cSld>
  <p:clrMapOvr>
    <a:masterClrMapping/>
  </p:clrMapOvr>
  <mc:AlternateContent xmlns:mc="http://schemas.openxmlformats.org/markup-compatibility/2006" xmlns:p14="http://schemas.microsoft.com/office/powerpoint/2010/main">
    <mc:Choice Requires="p14">
      <p:transition p14:dur="100" advTm="23344"/>
    </mc:Choice>
    <mc:Fallback xmlns="">
      <p:transition advTm="2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a:ln>
            <a:noFill/>
          </a:ln>
        </p:spPr>
        <p:txBody>
          <a:bodyPr>
            <a:normAutofit/>
          </a:bodyPr>
          <a:lstStyle/>
          <a:p>
            <a:r>
              <a:rPr lang="en-AU" sz="2400" b="1" dirty="0">
                <a:solidFill>
                  <a:schemeClr val="accent1"/>
                </a:solidFill>
              </a:rPr>
              <a:t>Australian Catholic Safeguarding Ltd </a:t>
            </a:r>
            <a:endParaRPr lang="en-AU" sz="2400" dirty="0">
              <a:solidFill>
                <a:schemeClr val="accent1"/>
              </a:solidFill>
            </a:endParaRPr>
          </a:p>
        </p:txBody>
      </p:sp>
      <p:sp>
        <p:nvSpPr>
          <p:cNvPr id="3" name="Content Placeholder 2"/>
          <p:cNvSpPr>
            <a:spLocks noGrp="1"/>
          </p:cNvSpPr>
          <p:nvPr>
            <p:ph idx="1"/>
          </p:nvPr>
        </p:nvSpPr>
        <p:spPr>
          <a:xfrm>
            <a:off x="838200" y="1243584"/>
            <a:ext cx="10515600" cy="4517131"/>
          </a:xfrm>
        </p:spPr>
        <p:txBody>
          <a:bodyPr>
            <a:normAutofit/>
          </a:bodyPr>
          <a:lstStyle/>
          <a:p>
            <a:pPr marL="0" indent="0">
              <a:buNone/>
            </a:pPr>
            <a:r>
              <a:rPr lang="en-AU" b="1" dirty="0">
                <a:latin typeface="Arial" panose="020B0604020202020204" pitchFamily="34" charset="0"/>
                <a:cs typeface="Arial" panose="020B0604020202020204" pitchFamily="34" charset="0"/>
              </a:rPr>
              <a:t>STANDARD TEN</a:t>
            </a:r>
          </a:p>
          <a:p>
            <a:pPr marL="0" indent="0">
              <a:buNone/>
            </a:pPr>
            <a:r>
              <a:rPr lang="en-US" sz="3200" b="1" dirty="0"/>
              <a:t>Policies and procedures support the safety of </a:t>
            </a:r>
          </a:p>
          <a:p>
            <a:pPr marL="0" indent="0">
              <a:buNone/>
            </a:pPr>
            <a:r>
              <a:rPr lang="en-US" sz="3200" b="1" dirty="0"/>
              <a:t>children and adults</a:t>
            </a:r>
          </a:p>
          <a:p>
            <a:pPr marL="0" indent="0">
              <a:buNone/>
            </a:pPr>
            <a:endParaRPr lang="en-AU" sz="3600" b="1" dirty="0"/>
          </a:p>
          <a:p>
            <a:pPr marL="0" indent="0">
              <a:buNone/>
            </a:pPr>
            <a:r>
              <a:rPr lang="en-US" sz="3600" dirty="0"/>
              <a:t>Policies and procedures document how the entity is safe.</a:t>
            </a:r>
            <a:endParaRPr lang="en-AU" sz="1000" dirty="0"/>
          </a:p>
          <a:p>
            <a:pPr marL="0" indent="0">
              <a:buNone/>
            </a:pPr>
            <a:endParaRPr lang="en-AU" sz="3600" b="1" dirty="0">
              <a:latin typeface="Arial" panose="020B0604020202020204" pitchFamily="34" charset="0"/>
              <a:cs typeface="Arial" panose="020B0604020202020204" pitchFamily="34" charset="0"/>
            </a:endParaRPr>
          </a:p>
        </p:txBody>
      </p:sp>
      <p:cxnSp>
        <p:nvCxnSpPr>
          <p:cNvPr id="5" name="Straight Connector 4"/>
          <p:cNvCxnSpPr/>
          <p:nvPr/>
        </p:nvCxnSpPr>
        <p:spPr>
          <a:xfrm>
            <a:off x="838200" y="1097280"/>
            <a:ext cx="10515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8599" y="6339383"/>
            <a:ext cx="10534801" cy="446931"/>
            <a:chOff x="828599" y="6339383"/>
            <a:chExt cx="10534801" cy="446931"/>
          </a:xfrm>
        </p:grpSpPr>
        <p:pic>
          <p:nvPicPr>
            <p:cNvPr id="15" name="Picture 14"/>
            <p:cNvPicPr>
              <a:picLocks noChangeAspect="1"/>
            </p:cNvPicPr>
            <p:nvPr/>
          </p:nvPicPr>
          <p:blipFill>
            <a:blip r:embed="rId5"/>
            <a:stretch>
              <a:fillRect/>
            </a:stretch>
          </p:blipFill>
          <p:spPr>
            <a:xfrm>
              <a:off x="828599" y="6339383"/>
              <a:ext cx="10534801" cy="30483"/>
            </a:xfrm>
            <a:prstGeom prst="rect">
              <a:avLst/>
            </a:prstGeom>
          </p:spPr>
        </p:pic>
        <p:sp>
          <p:nvSpPr>
            <p:cNvPr id="16" name="Rectangle 15"/>
            <p:cNvSpPr/>
            <p:nvPr/>
          </p:nvSpPr>
          <p:spPr>
            <a:xfrm>
              <a:off x="8059863" y="6416982"/>
              <a:ext cx="2949397" cy="369332"/>
            </a:xfrm>
            <a:prstGeom prst="rect">
              <a:avLst/>
            </a:prstGeom>
          </p:spPr>
          <p:txBody>
            <a:bodyPr wrap="none">
              <a:spAutoFit/>
            </a:bodyPr>
            <a:lstStyle/>
            <a:p>
              <a:r>
                <a:rPr lang="en-AU" dirty="0"/>
                <a:t>Safeguarding Training Session</a:t>
              </a:r>
            </a:p>
          </p:txBody>
        </p:sp>
      </p:grpSp>
      <p:pic>
        <p:nvPicPr>
          <p:cNvPr id="4" name="Picture 3">
            <a:extLst>
              <a:ext uri="{FF2B5EF4-FFF2-40B4-BE49-F238E27FC236}">
                <a16:creationId xmlns:a16="http://schemas.microsoft.com/office/drawing/2014/main" id="{A629EFD6-D998-4F31-A3B0-E15B7440A89A}"/>
              </a:ext>
            </a:extLst>
          </p:cNvPr>
          <p:cNvPicPr>
            <a:picLocks noChangeAspect="1"/>
          </p:cNvPicPr>
          <p:nvPr/>
        </p:nvPicPr>
        <p:blipFill>
          <a:blip r:embed="rId6"/>
          <a:stretch>
            <a:fillRect/>
          </a:stretch>
        </p:blipFill>
        <p:spPr>
          <a:xfrm>
            <a:off x="10425112" y="1097280"/>
            <a:ext cx="1400175" cy="1428750"/>
          </a:xfrm>
          <a:prstGeom prst="rect">
            <a:avLst/>
          </a:prstGeom>
        </p:spPr>
      </p:pic>
      <p:pic>
        <p:nvPicPr>
          <p:cNvPr id="20" name="Audio 19">
            <a:extLst>
              <a:ext uri="{FF2B5EF4-FFF2-40B4-BE49-F238E27FC236}">
                <a16:creationId xmlns:a16="http://schemas.microsoft.com/office/drawing/2014/main" id="{C2D5DCF1-33F4-34DB-76C6-F35B249B96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4105600"/>
      </p:ext>
    </p:extLst>
  </p:cSld>
  <p:clrMapOvr>
    <a:masterClrMapping/>
  </p:clrMapOvr>
  <mc:AlternateContent xmlns:mc="http://schemas.openxmlformats.org/markup-compatibility/2006" xmlns:p14="http://schemas.microsoft.com/office/powerpoint/2010/main">
    <mc:Choice Requires="p14">
      <p:transition p14:dur="100" advTm="26365"/>
    </mc:Choice>
    <mc:Fallback xmlns="">
      <p:transition advTm="2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3485" y="1296218"/>
            <a:ext cx="11182455" cy="5016758"/>
          </a:xfrm>
          <a:prstGeom prst="rect">
            <a:avLst/>
          </a:prstGeom>
          <a:noFill/>
        </p:spPr>
        <p:txBody>
          <a:bodyPr wrap="square" rtlCol="0">
            <a:spAutoFit/>
          </a:bodyPr>
          <a:lstStyle/>
          <a:p>
            <a:r>
              <a:rPr lang="en-US" sz="4000" dirty="0"/>
              <a:t>The Diocesan Safeguarding policy applies to all diocesan activities, ministries, services and agencies.  It acknowledges that:</a:t>
            </a:r>
          </a:p>
          <a:p>
            <a:endParaRPr lang="en-US" sz="4000" i="1" dirty="0"/>
          </a:p>
          <a:p>
            <a:r>
              <a:rPr lang="en-US" sz="4000" i="1" dirty="0"/>
              <a:t>‘Children, young people and vulnerable adults are a gift from God with an intrinsic right to dignity of life, respect and protection from harm.’</a:t>
            </a:r>
          </a:p>
          <a:p>
            <a:endParaRPr lang="en-US" sz="4000" dirty="0"/>
          </a:p>
        </p:txBody>
      </p:sp>
      <p:grpSp>
        <p:nvGrpSpPr>
          <p:cNvPr id="5" name="Group 4"/>
          <p:cNvGrpSpPr/>
          <p:nvPr/>
        </p:nvGrpSpPr>
        <p:grpSpPr>
          <a:xfrm>
            <a:off x="139645" y="149701"/>
            <a:ext cx="7561854" cy="703471"/>
            <a:chOff x="492505" y="326920"/>
            <a:chExt cx="7561854" cy="703471"/>
          </a:xfrm>
        </p:grpSpPr>
        <p:sp>
          <p:nvSpPr>
            <p:cNvPr id="7" name="Rectangle 6"/>
            <p:cNvSpPr/>
            <p:nvPr/>
          </p:nvSpPr>
          <p:spPr>
            <a:xfrm>
              <a:off x="492505" y="326920"/>
              <a:ext cx="7561854" cy="654259"/>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8" name="TextBox 7"/>
            <p:cNvSpPr txBox="1"/>
            <p:nvPr/>
          </p:nvSpPr>
          <p:spPr>
            <a:xfrm>
              <a:off x="492505" y="376132"/>
              <a:ext cx="7561854" cy="654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19318" tIns="88900" rIns="88900" bIns="88900" numCol="1" spcCol="1270" anchor="ctr" anchorCtr="0">
              <a:noAutofit/>
            </a:bodyPr>
            <a:lstStyle/>
            <a:p>
              <a:pPr lvl="0" algn="l" defTabSz="1555750">
                <a:lnSpc>
                  <a:spcPct val="90000"/>
                </a:lnSpc>
                <a:spcBef>
                  <a:spcPct val="0"/>
                </a:spcBef>
                <a:spcAft>
                  <a:spcPct val="35000"/>
                </a:spcAft>
              </a:pPr>
              <a:r>
                <a:rPr lang="en-AU" sz="4000" b="1" kern="1200" dirty="0">
                  <a:latin typeface="Calibri" panose="020F0502020204030204" pitchFamily="34" charset="0"/>
                </a:rPr>
                <a:t>Policy Statement</a:t>
              </a:r>
            </a:p>
          </p:txBody>
        </p:sp>
      </p:grpSp>
      <p:pic>
        <p:nvPicPr>
          <p:cNvPr id="21" name="Audio 20">
            <a:extLst>
              <a:ext uri="{FF2B5EF4-FFF2-40B4-BE49-F238E27FC236}">
                <a16:creationId xmlns:a16="http://schemas.microsoft.com/office/drawing/2014/main" id="{71BF353B-DE81-93B6-5AD5-F5AAE4DAA2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43858002"/>
      </p:ext>
    </p:extLst>
  </p:cSld>
  <p:clrMapOvr>
    <a:masterClrMapping/>
  </p:clrMapOvr>
  <mc:AlternateContent xmlns:mc="http://schemas.openxmlformats.org/markup-compatibility/2006" xmlns:p14="http://schemas.microsoft.com/office/powerpoint/2010/main">
    <mc:Choice Requires="p14">
      <p:transition spd="slow" p14:dur="2000" advTm="28032"/>
    </mc:Choice>
    <mc:Fallback xmlns="">
      <p:transition spd="slow" advTm="2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4875" y="1173480"/>
            <a:ext cx="11342113" cy="3231654"/>
          </a:xfrm>
          <a:prstGeom prst="rect">
            <a:avLst/>
          </a:prstGeom>
          <a:solidFill>
            <a:schemeClr val="bg1">
              <a:lumMod val="95000"/>
            </a:schemeClr>
          </a:solidFill>
        </p:spPr>
        <p:txBody>
          <a:bodyPr wrap="square" rtlCol="0">
            <a:spAutoFit/>
          </a:bodyPr>
          <a:lstStyle/>
          <a:p>
            <a:pPr marL="457200" indent="-457200">
              <a:buClr>
                <a:srgbClr val="C00000"/>
              </a:buClr>
              <a:buFont typeface="Arial" panose="020B0604020202020204" pitchFamily="34" charset="0"/>
              <a:buChar char="•"/>
            </a:pPr>
            <a:r>
              <a:rPr lang="en-US" sz="3600" dirty="0">
                <a:latin typeface="Calibri" panose="020F0502020204030204" pitchFamily="34" charset="0"/>
                <a:cs typeface="Times New Roman" panose="02020603050405020304" pitchFamily="18" charset="0"/>
              </a:rPr>
              <a:t>All Church personnel are subject to a code of conduct.</a:t>
            </a:r>
          </a:p>
          <a:p>
            <a:pPr marL="457200" indent="-457200">
              <a:buClr>
                <a:srgbClr val="C00000"/>
              </a:buClr>
              <a:buFont typeface="Arial" panose="020B0604020202020204" pitchFamily="34" charset="0"/>
              <a:buChar char="•"/>
            </a:pPr>
            <a:endParaRPr lang="en-US" sz="2000" dirty="0">
              <a:latin typeface="Calibri" panose="020F0502020204030204" pitchFamily="34" charset="0"/>
              <a:cs typeface="Times New Roman" panose="02020603050405020304" pitchFamily="18" charset="0"/>
            </a:endParaRPr>
          </a:p>
          <a:p>
            <a:pPr marL="457200" indent="-457200">
              <a:buClr>
                <a:srgbClr val="C00000"/>
              </a:buClr>
              <a:buFont typeface="Arial" panose="020B0604020202020204" pitchFamily="34" charset="0"/>
              <a:buChar char="•"/>
            </a:pPr>
            <a:r>
              <a:rPr lang="en-US" sz="3600" dirty="0">
                <a:latin typeface="Calibri" panose="020F0502020204030204" pitchFamily="34" charset="0"/>
                <a:cs typeface="Times New Roman" panose="02020603050405020304" pitchFamily="18" charset="0"/>
              </a:rPr>
              <a:t>Codes of conduct set expected behaviour standards.</a:t>
            </a:r>
          </a:p>
          <a:p>
            <a:pPr marL="457200" indent="-457200">
              <a:buClr>
                <a:srgbClr val="C00000"/>
              </a:buClr>
              <a:buFont typeface="Arial" panose="020B0604020202020204" pitchFamily="34" charset="0"/>
              <a:buChar char="•"/>
            </a:pPr>
            <a:endParaRPr lang="en-US" sz="2000" dirty="0">
              <a:latin typeface="Calibri" panose="020F0502020204030204" pitchFamily="34" charset="0"/>
              <a:cs typeface="Times New Roman" panose="02020603050405020304" pitchFamily="18" charset="0"/>
            </a:endParaRPr>
          </a:p>
          <a:p>
            <a:pPr marL="457200" indent="-457200">
              <a:buClr>
                <a:srgbClr val="C00000"/>
              </a:buClr>
              <a:buFont typeface="Arial" panose="020B0604020202020204" pitchFamily="34" charset="0"/>
              <a:buChar char="•"/>
            </a:pPr>
            <a:r>
              <a:rPr lang="en-US" sz="3600" dirty="0">
                <a:latin typeface="Calibri" panose="020F0502020204030204" pitchFamily="34" charset="0"/>
                <a:cs typeface="Times New Roman" panose="02020603050405020304" pitchFamily="18" charset="0"/>
              </a:rPr>
              <a:t>Lay workers - Integrity in Service of the Church </a:t>
            </a:r>
          </a:p>
          <a:p>
            <a:pPr marL="457200" indent="-457200">
              <a:buClr>
                <a:srgbClr val="C00000"/>
              </a:buClr>
              <a:buFont typeface="Arial" panose="020B0604020202020204" pitchFamily="34" charset="0"/>
              <a:buChar char="•"/>
            </a:pPr>
            <a:endParaRPr lang="en-US" sz="2000" dirty="0">
              <a:latin typeface="Calibri" panose="020F0502020204030204" pitchFamily="34" charset="0"/>
              <a:cs typeface="Times New Roman" panose="02020603050405020304" pitchFamily="18" charset="0"/>
            </a:endParaRPr>
          </a:p>
          <a:p>
            <a:pPr marL="457200" indent="-457200">
              <a:buClr>
                <a:srgbClr val="C00000"/>
              </a:buClr>
              <a:buFont typeface="Arial" panose="020B0604020202020204" pitchFamily="34" charset="0"/>
              <a:buChar char="•"/>
            </a:pPr>
            <a:r>
              <a:rPr lang="en-US" sz="3600" dirty="0">
                <a:latin typeface="Calibri" panose="020F0502020204030204" pitchFamily="34" charset="0"/>
                <a:cs typeface="Times New Roman" panose="02020603050405020304" pitchFamily="18" charset="0"/>
              </a:rPr>
              <a:t>Clergy/Religious - Integrity in Ministry </a:t>
            </a:r>
            <a:endParaRPr lang="en-US" sz="3600" dirty="0">
              <a:highlight>
                <a:srgbClr val="FFFF00"/>
              </a:highlight>
              <a:latin typeface="Calibri" panose="020F0502020204030204" pitchFamily="34" charset="0"/>
              <a:cs typeface="Times New Roman" panose="02020603050405020304" pitchFamily="18" charset="0"/>
            </a:endParaRPr>
          </a:p>
        </p:txBody>
      </p:sp>
      <p:grpSp>
        <p:nvGrpSpPr>
          <p:cNvPr id="7" name="Group 6"/>
          <p:cNvGrpSpPr/>
          <p:nvPr/>
        </p:nvGrpSpPr>
        <p:grpSpPr>
          <a:xfrm>
            <a:off x="0" y="243749"/>
            <a:ext cx="7223460" cy="654259"/>
            <a:chOff x="830899" y="2289070"/>
            <a:chExt cx="7223460" cy="654259"/>
          </a:xfrm>
        </p:grpSpPr>
        <p:sp>
          <p:nvSpPr>
            <p:cNvPr id="14" name="Rectangle 13"/>
            <p:cNvSpPr/>
            <p:nvPr/>
          </p:nvSpPr>
          <p:spPr>
            <a:xfrm>
              <a:off x="1105219" y="2289070"/>
              <a:ext cx="6949140" cy="654259"/>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5" name="TextBox 14"/>
            <p:cNvSpPr txBox="1"/>
            <p:nvPr/>
          </p:nvSpPr>
          <p:spPr>
            <a:xfrm>
              <a:off x="830899" y="2289070"/>
              <a:ext cx="6949140" cy="654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19318" tIns="88900" rIns="88900" bIns="88900" numCol="1" spcCol="1270" anchor="ctr" anchorCtr="0">
              <a:noAutofit/>
            </a:bodyPr>
            <a:lstStyle/>
            <a:p>
              <a:pPr lvl="0" algn="l" defTabSz="1555750">
                <a:lnSpc>
                  <a:spcPct val="90000"/>
                </a:lnSpc>
                <a:spcBef>
                  <a:spcPct val="0"/>
                </a:spcBef>
                <a:spcAft>
                  <a:spcPct val="35000"/>
                </a:spcAft>
              </a:pPr>
              <a:r>
                <a:rPr lang="en-AU" sz="3500" b="1" kern="1200" dirty="0">
                  <a:latin typeface="Calibri" panose="020F0502020204030204" pitchFamily="34" charset="0"/>
                </a:rPr>
                <a:t>Codes of Conduct</a:t>
              </a:r>
            </a:p>
          </p:txBody>
        </p:sp>
      </p:grpSp>
      <p:pic>
        <p:nvPicPr>
          <p:cNvPr id="8200" name="Picture 8" descr="We Need Data Ethics Now – TDAN.com">
            <a:extLst>
              <a:ext uri="{FF2B5EF4-FFF2-40B4-BE49-F238E27FC236}">
                <a16:creationId xmlns:a16="http://schemas.microsoft.com/office/drawing/2014/main" id="{2709CF87-D751-43F3-86A3-29B060CBC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6889" y="3739556"/>
            <a:ext cx="2470235" cy="2470235"/>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extLst>
              <a:ext uri="{FF2B5EF4-FFF2-40B4-BE49-F238E27FC236}">
                <a16:creationId xmlns:a16="http://schemas.microsoft.com/office/drawing/2014/main" id="{EB2C6153-BA06-4E49-DB8E-BF74B870A5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08220135"/>
      </p:ext>
    </p:extLst>
  </p:cSld>
  <p:clrMapOvr>
    <a:masterClrMapping/>
  </p:clrMapOvr>
  <mc:AlternateContent xmlns:mc="http://schemas.openxmlformats.org/markup-compatibility/2006" xmlns:p14="http://schemas.microsoft.com/office/powerpoint/2010/main">
    <mc:Choice Requires="p14">
      <p:transition spd="slow" p14:dur="2000" advTm="31286"/>
    </mc:Choice>
    <mc:Fallback xmlns="">
      <p:transition spd="slow" advTm="3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4F6958-3197-4612-A6D4-39ECE07A4346}"/>
              </a:ext>
            </a:extLst>
          </p:cNvPr>
          <p:cNvSpPr>
            <a:spLocks noGrp="1"/>
          </p:cNvSpPr>
          <p:nvPr>
            <p:ph type="title"/>
          </p:nvPr>
        </p:nvSpPr>
        <p:spPr>
          <a:xfrm>
            <a:off x="635001" y="640823"/>
            <a:ext cx="3079750" cy="3542557"/>
          </a:xfrm>
        </p:spPr>
        <p:txBody>
          <a:bodyPr anchor="ctr">
            <a:normAutofit/>
          </a:bodyPr>
          <a:lstStyle/>
          <a:p>
            <a:r>
              <a:rPr lang="en-US" sz="5400" dirty="0"/>
              <a:t>Making an Abuse Disclosure</a:t>
            </a:r>
            <a:endParaRPr lang="en-AU" sz="5400" dirty="0"/>
          </a:p>
        </p:txBody>
      </p:sp>
      <p:graphicFrame>
        <p:nvGraphicFramePr>
          <p:cNvPr id="6" name="Content Placeholder 2">
            <a:extLst>
              <a:ext uri="{FF2B5EF4-FFF2-40B4-BE49-F238E27FC236}">
                <a16:creationId xmlns:a16="http://schemas.microsoft.com/office/drawing/2014/main" id="{4B9ACE87-D946-4E2A-9462-77F4970C2FC0}"/>
              </a:ext>
            </a:extLst>
          </p:cNvPr>
          <p:cNvGraphicFramePr>
            <a:graphicFrameLocks noGrp="1"/>
          </p:cNvGraphicFramePr>
          <p:nvPr>
            <p:ph idx="1"/>
            <p:extLst>
              <p:ext uri="{D42A27DB-BD31-4B8C-83A1-F6EECF244321}">
                <p14:modId xmlns:p14="http://schemas.microsoft.com/office/powerpoint/2010/main" val="3556858177"/>
              </p:ext>
            </p:extLst>
          </p:nvPr>
        </p:nvGraphicFramePr>
        <p:xfrm>
          <a:off x="4053659" y="288485"/>
          <a:ext cx="7913551" cy="61646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4" name="Audio 23">
            <a:extLst>
              <a:ext uri="{FF2B5EF4-FFF2-40B4-BE49-F238E27FC236}">
                <a16:creationId xmlns:a16="http://schemas.microsoft.com/office/drawing/2014/main" id="{8035848C-B384-E907-2B3A-93C7E7BAD3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27071925"/>
      </p:ext>
    </p:extLst>
  </p:cSld>
  <p:clrMapOvr>
    <a:masterClrMapping/>
  </p:clrMapOvr>
  <mc:AlternateContent xmlns:mc="http://schemas.openxmlformats.org/markup-compatibility/2006" xmlns:p14="http://schemas.microsoft.com/office/powerpoint/2010/main">
    <mc:Choice Requires="p14">
      <p:transition p14:dur="100" advTm="13300"/>
    </mc:Choice>
    <mc:Fallback xmlns="">
      <p:transition advTm="1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5D1075-5CCC-46CA-8458-CD15496210B2}"/>
              </a:ext>
            </a:extLst>
          </p:cNvPr>
          <p:cNvSpPr>
            <a:spLocks noGrp="1"/>
          </p:cNvSpPr>
          <p:nvPr>
            <p:ph type="title"/>
          </p:nvPr>
        </p:nvSpPr>
        <p:spPr>
          <a:xfrm>
            <a:off x="635000" y="640823"/>
            <a:ext cx="3418659" cy="3325387"/>
          </a:xfrm>
        </p:spPr>
        <p:txBody>
          <a:bodyPr anchor="ctr">
            <a:normAutofit/>
          </a:bodyPr>
          <a:lstStyle/>
          <a:p>
            <a:r>
              <a:rPr lang="en-US" sz="5400" dirty="0"/>
              <a:t>Barriers to Disclosure</a:t>
            </a:r>
            <a:endParaRPr lang="en-AU" sz="5400" dirty="0"/>
          </a:p>
        </p:txBody>
      </p:sp>
      <p:graphicFrame>
        <p:nvGraphicFramePr>
          <p:cNvPr id="6" name="Content Placeholder 2">
            <a:extLst>
              <a:ext uri="{FF2B5EF4-FFF2-40B4-BE49-F238E27FC236}">
                <a16:creationId xmlns:a16="http://schemas.microsoft.com/office/drawing/2014/main" id="{CEDD19AE-036E-4932-99B8-959F6774B80C}"/>
              </a:ext>
            </a:extLst>
          </p:cNvPr>
          <p:cNvGraphicFramePr>
            <a:graphicFrameLocks noGrp="1"/>
          </p:cNvGraphicFramePr>
          <p:nvPr>
            <p:ph idx="1"/>
            <p:extLst>
              <p:ext uri="{D42A27DB-BD31-4B8C-83A1-F6EECF244321}">
                <p14:modId xmlns:p14="http://schemas.microsoft.com/office/powerpoint/2010/main" val="3953290745"/>
              </p:ext>
            </p:extLst>
          </p:nvPr>
        </p:nvGraphicFramePr>
        <p:xfrm>
          <a:off x="4648018" y="400050"/>
          <a:ext cx="7091614" cy="56349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Audio 13">
            <a:extLst>
              <a:ext uri="{FF2B5EF4-FFF2-40B4-BE49-F238E27FC236}">
                <a16:creationId xmlns:a16="http://schemas.microsoft.com/office/drawing/2014/main" id="{AAFC21E2-7735-DF32-2304-3FF5698C04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44007792"/>
      </p:ext>
    </p:extLst>
  </p:cSld>
  <p:clrMapOvr>
    <a:masterClrMapping/>
  </p:clrMapOvr>
  <mc:AlternateContent xmlns:mc="http://schemas.openxmlformats.org/markup-compatibility/2006" xmlns:p14="http://schemas.microsoft.com/office/powerpoint/2010/main">
    <mc:Choice Requires="p14">
      <p:transition p14:dur="100" advTm="22792"/>
    </mc:Choice>
    <mc:Fallback xmlns="">
      <p:transition advTm="2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62FA3C-67ED-45A0-8FA3-8F826CB0DE67}"/>
              </a:ext>
            </a:extLst>
          </p:cNvPr>
          <p:cNvSpPr txBox="1"/>
          <p:nvPr/>
        </p:nvSpPr>
        <p:spPr>
          <a:xfrm>
            <a:off x="496309" y="152898"/>
            <a:ext cx="7277117" cy="646331"/>
          </a:xfrm>
          <a:prstGeom prst="rect">
            <a:avLst/>
          </a:prstGeom>
          <a:noFill/>
        </p:spPr>
        <p:txBody>
          <a:bodyPr wrap="square" rtlCol="0">
            <a:spAutoFit/>
          </a:bodyPr>
          <a:lstStyle/>
          <a:p>
            <a:r>
              <a:rPr lang="en-AU" sz="3600" b="1" dirty="0">
                <a:solidFill>
                  <a:schemeClr val="tx2"/>
                </a:solidFill>
                <a:latin typeface="Calibri" panose="020F0502020204030204" pitchFamily="34" charset="0"/>
              </a:rPr>
              <a:t>Managing disclosures – 3 Rs</a:t>
            </a:r>
          </a:p>
        </p:txBody>
      </p:sp>
      <p:cxnSp>
        <p:nvCxnSpPr>
          <p:cNvPr id="9" name="Straight Connector 8">
            <a:extLst>
              <a:ext uri="{FF2B5EF4-FFF2-40B4-BE49-F238E27FC236}">
                <a16:creationId xmlns:a16="http://schemas.microsoft.com/office/drawing/2014/main" id="{D7DDB916-4072-4151-BC8B-CE114DC72F22}"/>
              </a:ext>
            </a:extLst>
          </p:cNvPr>
          <p:cNvCxnSpPr>
            <a:cxnSpLocks/>
          </p:cNvCxnSpPr>
          <p:nvPr/>
        </p:nvCxnSpPr>
        <p:spPr>
          <a:xfrm flipV="1">
            <a:off x="615192" y="768724"/>
            <a:ext cx="5683112" cy="282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stretch>
            <a:fillRect/>
          </a:stretch>
        </p:blipFill>
        <p:spPr>
          <a:xfrm>
            <a:off x="4066287" y="941591"/>
            <a:ext cx="1870435" cy="1870435"/>
          </a:xfrm>
          <a:prstGeom prst="rect">
            <a:avLst/>
          </a:prstGeom>
        </p:spPr>
      </p:pic>
      <p:pic>
        <p:nvPicPr>
          <p:cNvPr id="27" name="Picture 26"/>
          <p:cNvPicPr>
            <a:picLocks noChangeAspect="1"/>
          </p:cNvPicPr>
          <p:nvPr/>
        </p:nvPicPr>
        <p:blipFill>
          <a:blip r:embed="rId6"/>
          <a:stretch>
            <a:fillRect/>
          </a:stretch>
        </p:blipFill>
        <p:spPr>
          <a:xfrm>
            <a:off x="7583386" y="2952150"/>
            <a:ext cx="1634059" cy="1634059"/>
          </a:xfrm>
          <a:prstGeom prst="rect">
            <a:avLst/>
          </a:prstGeom>
        </p:spPr>
      </p:pic>
      <p:pic>
        <p:nvPicPr>
          <p:cNvPr id="31" name="Picture 30"/>
          <p:cNvPicPr>
            <a:picLocks noChangeAspect="1"/>
          </p:cNvPicPr>
          <p:nvPr/>
        </p:nvPicPr>
        <p:blipFill>
          <a:blip r:embed="rId7"/>
          <a:stretch>
            <a:fillRect/>
          </a:stretch>
        </p:blipFill>
        <p:spPr>
          <a:xfrm>
            <a:off x="9949543" y="5081809"/>
            <a:ext cx="1804298" cy="947256"/>
          </a:xfrm>
          <a:prstGeom prst="rect">
            <a:avLst/>
          </a:prstGeom>
        </p:spPr>
      </p:pic>
      <p:sp>
        <p:nvSpPr>
          <p:cNvPr id="10" name="Rounded Rectangle 29">
            <a:extLst>
              <a:ext uri="{FF2B5EF4-FFF2-40B4-BE49-F238E27FC236}">
                <a16:creationId xmlns:a16="http://schemas.microsoft.com/office/drawing/2014/main" id="{6A1C66E7-733C-4D00-99A7-BA6944832B86}"/>
              </a:ext>
            </a:extLst>
          </p:cNvPr>
          <p:cNvSpPr/>
          <p:nvPr/>
        </p:nvSpPr>
        <p:spPr>
          <a:xfrm>
            <a:off x="632818" y="1331905"/>
            <a:ext cx="3433469" cy="144045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FF00"/>
                </a:solidFill>
                <a:latin typeface="Calibri" panose="020F0502020204030204" pitchFamily="34" charset="0"/>
              </a:rPr>
              <a:t>R</a:t>
            </a:r>
            <a:r>
              <a:rPr lang="en-US" sz="6000" b="1" dirty="0">
                <a:latin typeface="Calibri" panose="020F0502020204030204" pitchFamily="34" charset="0"/>
              </a:rPr>
              <a:t>espond</a:t>
            </a:r>
            <a:endParaRPr lang="en-AU" sz="6000" b="1" dirty="0">
              <a:latin typeface="Calibri" panose="020F0502020204030204" pitchFamily="34" charset="0"/>
            </a:endParaRPr>
          </a:p>
        </p:txBody>
      </p:sp>
      <p:sp>
        <p:nvSpPr>
          <p:cNvPr id="11" name="Rounded Rectangle 7">
            <a:extLst>
              <a:ext uri="{FF2B5EF4-FFF2-40B4-BE49-F238E27FC236}">
                <a16:creationId xmlns:a16="http://schemas.microsoft.com/office/drawing/2014/main" id="{CED4EAE0-C3E1-4335-9A2B-FA340E3BF50A}"/>
              </a:ext>
            </a:extLst>
          </p:cNvPr>
          <p:cNvSpPr/>
          <p:nvPr/>
        </p:nvSpPr>
        <p:spPr>
          <a:xfrm>
            <a:off x="3456748" y="3058532"/>
            <a:ext cx="3433469" cy="144045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libri" panose="020F0502020204030204" pitchFamily="34" charset="0"/>
              </a:rPr>
              <a:t>R</a:t>
            </a:r>
            <a:r>
              <a:rPr lang="en-US" sz="6000" b="1" dirty="0">
                <a:latin typeface="Calibri" panose="020F0502020204030204" pitchFamily="34" charset="0"/>
              </a:rPr>
              <a:t>ecord</a:t>
            </a:r>
            <a:endParaRPr lang="en-AU" sz="6000" b="1" dirty="0">
              <a:latin typeface="Calibri" panose="020F0502020204030204" pitchFamily="34" charset="0"/>
            </a:endParaRPr>
          </a:p>
        </p:txBody>
      </p:sp>
      <p:sp>
        <p:nvSpPr>
          <p:cNvPr id="14" name="Rounded Rectangle 10">
            <a:extLst>
              <a:ext uri="{FF2B5EF4-FFF2-40B4-BE49-F238E27FC236}">
                <a16:creationId xmlns:a16="http://schemas.microsoft.com/office/drawing/2014/main" id="{9215C146-4208-4D46-AA0F-A58B89077EA4}"/>
              </a:ext>
            </a:extLst>
          </p:cNvPr>
          <p:cNvSpPr/>
          <p:nvPr/>
        </p:nvSpPr>
        <p:spPr>
          <a:xfrm>
            <a:off x="6761481" y="4913652"/>
            <a:ext cx="2942760" cy="128357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CA21"/>
                </a:solidFill>
                <a:latin typeface="Calibri" panose="020F0502020204030204" pitchFamily="34" charset="0"/>
              </a:rPr>
              <a:t>R</a:t>
            </a:r>
            <a:r>
              <a:rPr lang="en-US" sz="6000" b="1" dirty="0">
                <a:latin typeface="Calibri" panose="020F0502020204030204" pitchFamily="34" charset="0"/>
              </a:rPr>
              <a:t>efer</a:t>
            </a:r>
            <a:endParaRPr lang="en-AU" sz="4800" b="1" dirty="0">
              <a:latin typeface="Calibri" panose="020F0502020204030204" pitchFamily="34" charset="0"/>
            </a:endParaRPr>
          </a:p>
        </p:txBody>
      </p:sp>
      <p:pic>
        <p:nvPicPr>
          <p:cNvPr id="25" name="Audio 24">
            <a:extLst>
              <a:ext uri="{FF2B5EF4-FFF2-40B4-BE49-F238E27FC236}">
                <a16:creationId xmlns:a16="http://schemas.microsoft.com/office/drawing/2014/main" id="{8DB7FC38-CD37-2889-9ED2-046294A2F2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22886894"/>
      </p:ext>
    </p:extLst>
  </p:cSld>
  <p:clrMapOvr>
    <a:masterClrMapping/>
  </p:clrMapOvr>
  <mc:AlternateContent xmlns:mc="http://schemas.openxmlformats.org/markup-compatibility/2006" xmlns:p14="http://schemas.microsoft.com/office/powerpoint/2010/main">
    <mc:Choice Requires="p14">
      <p:transition spd="slow" p14:dur="2000" advTm="14253"/>
    </mc:Choice>
    <mc:Fallback xmlns="">
      <p:transition spd="slow" advTm="1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86274" y="404627"/>
            <a:ext cx="7229475" cy="6263231"/>
            <a:chOff x="5649278" y="404628"/>
            <a:chExt cx="4847272" cy="5667713"/>
          </a:xfrm>
        </p:grpSpPr>
        <p:sp>
          <p:nvSpPr>
            <p:cNvPr id="28" name="Rounded Rectangle 27"/>
            <p:cNvSpPr/>
            <p:nvPr/>
          </p:nvSpPr>
          <p:spPr>
            <a:xfrm>
              <a:off x="5649278" y="404628"/>
              <a:ext cx="4847272" cy="5348472"/>
            </a:xfrm>
            <a:prstGeom prst="roundRect">
              <a:avLst>
                <a:gd name="adj" fmla="val 10000"/>
              </a:avLst>
            </a:prstGeom>
            <a:ln w="1587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29" name="Rounded Rectangle 4"/>
            <p:cNvSpPr/>
            <p:nvPr/>
          </p:nvSpPr>
          <p:spPr>
            <a:xfrm>
              <a:off x="5871187" y="1249954"/>
              <a:ext cx="4604978" cy="4822387"/>
            </a:xfrm>
            <a:prstGeom prst="rect">
              <a:avLst/>
            </a:prstGeom>
            <a:ln w="158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85750" lvl="1" indent="-285750" defTabSz="622300">
                <a:lnSpc>
                  <a:spcPct val="90000"/>
                </a:lnSpc>
                <a:spcBef>
                  <a:spcPct val="0"/>
                </a:spcBef>
                <a:spcAft>
                  <a:spcPct val="15000"/>
                </a:spcAft>
                <a:buFont typeface="Wingdings" panose="05000000000000000000" pitchFamily="2" charset="2"/>
                <a:buChar char="ü"/>
              </a:pPr>
              <a:r>
                <a:rPr lang="en-AU" sz="3600" b="1" dirty="0">
                  <a:latin typeface="Calibri" panose="020F0502020204030204" pitchFamily="34" charset="0"/>
                </a:rPr>
                <a:t>Be available.</a:t>
              </a:r>
            </a:p>
            <a:p>
              <a:pPr marL="285750" lvl="1" indent="-285750" defTabSz="622300">
                <a:lnSpc>
                  <a:spcPct val="90000"/>
                </a:lnSpc>
                <a:spcBef>
                  <a:spcPct val="0"/>
                </a:spcBef>
                <a:spcAft>
                  <a:spcPct val="15000"/>
                </a:spcAft>
                <a:buFont typeface="Wingdings" panose="05000000000000000000" pitchFamily="2" charset="2"/>
                <a:buChar char="ü"/>
              </a:pPr>
              <a:endParaRPr lang="en-AU" sz="3600" b="1" dirty="0">
                <a:latin typeface="Calibri" panose="020F0502020204030204" pitchFamily="34" charset="0"/>
              </a:endParaRPr>
            </a:p>
            <a:p>
              <a:pPr marL="285750" lvl="1" indent="-285750" defTabSz="622300">
                <a:lnSpc>
                  <a:spcPct val="90000"/>
                </a:lnSpc>
                <a:spcBef>
                  <a:spcPct val="0"/>
                </a:spcBef>
                <a:spcAft>
                  <a:spcPct val="15000"/>
                </a:spcAft>
                <a:buFont typeface="Wingdings" panose="05000000000000000000" pitchFamily="2" charset="2"/>
                <a:buChar char="ü"/>
              </a:pPr>
              <a:r>
                <a:rPr lang="en-US" sz="3600" b="1" dirty="0">
                  <a:latin typeface="Calibri" panose="020F0502020204030204" pitchFamily="34" charset="0"/>
                </a:rPr>
                <a:t>Acknowledge feelings.</a:t>
              </a:r>
            </a:p>
            <a:p>
              <a:pPr marL="285750" lvl="1" indent="-285750" defTabSz="622300">
                <a:lnSpc>
                  <a:spcPct val="90000"/>
                </a:lnSpc>
                <a:spcBef>
                  <a:spcPct val="0"/>
                </a:spcBef>
                <a:spcAft>
                  <a:spcPct val="15000"/>
                </a:spcAft>
                <a:buFont typeface="Wingdings" panose="05000000000000000000" pitchFamily="2" charset="2"/>
                <a:buChar char="ü"/>
              </a:pPr>
              <a:endParaRPr lang="en-AU" sz="3600" b="1" dirty="0">
                <a:latin typeface="Calibri" panose="020F0502020204030204" pitchFamily="34" charset="0"/>
              </a:endParaRPr>
            </a:p>
            <a:p>
              <a:pPr marL="285750" lvl="1" indent="-285750" defTabSz="622300">
                <a:lnSpc>
                  <a:spcPct val="90000"/>
                </a:lnSpc>
                <a:spcBef>
                  <a:spcPct val="0"/>
                </a:spcBef>
                <a:spcAft>
                  <a:spcPct val="15000"/>
                </a:spcAft>
                <a:buFont typeface="Wingdings" panose="05000000000000000000" pitchFamily="2" charset="2"/>
                <a:buChar char="ü"/>
              </a:pPr>
              <a:r>
                <a:rPr lang="en-AU" sz="3600" b="1" dirty="0">
                  <a:latin typeface="Calibri" panose="020F0502020204030204" pitchFamily="34" charset="0"/>
                </a:rPr>
                <a:t>Don’t avoid, challenge or defend</a:t>
              </a:r>
            </a:p>
            <a:p>
              <a:pPr marL="0" lvl="1" algn="ctr" defTabSz="622300">
                <a:lnSpc>
                  <a:spcPct val="90000"/>
                </a:lnSpc>
                <a:spcBef>
                  <a:spcPct val="0"/>
                </a:spcBef>
                <a:spcAft>
                  <a:spcPct val="15000"/>
                </a:spcAft>
              </a:pPr>
              <a:endParaRPr lang="en-AU" sz="3600" b="1" kern="1200" dirty="0">
                <a:solidFill>
                  <a:srgbClr val="C00000"/>
                </a:solidFill>
                <a:latin typeface="Calibri" panose="020F0502020204030204" pitchFamily="34" charset="0"/>
              </a:endParaRPr>
            </a:p>
            <a:p>
              <a:pPr marL="0" lvl="1" algn="ctr" defTabSz="622300">
                <a:lnSpc>
                  <a:spcPct val="90000"/>
                </a:lnSpc>
                <a:spcBef>
                  <a:spcPct val="0"/>
                </a:spcBef>
                <a:spcAft>
                  <a:spcPct val="15000"/>
                </a:spcAft>
              </a:pPr>
              <a:r>
                <a:rPr lang="en-AU" sz="3600" b="1" kern="1200" dirty="0">
                  <a:solidFill>
                    <a:schemeClr val="tx2"/>
                  </a:solidFill>
                  <a:latin typeface="Calibri" panose="020F0502020204030204" pitchFamily="34" charset="0"/>
                </a:rPr>
                <a:t>Listen – Really Listen! </a:t>
              </a:r>
              <a:endParaRPr lang="en-AU" sz="3600" b="0" kern="1200" dirty="0">
                <a:solidFill>
                  <a:schemeClr val="tx2"/>
                </a:solidFill>
                <a:latin typeface="Calibri" panose="020F0502020204030204" pitchFamily="34" charset="0"/>
              </a:endParaRPr>
            </a:p>
          </p:txBody>
        </p:sp>
      </p:grpSp>
      <p:sp>
        <p:nvSpPr>
          <p:cNvPr id="30" name="Rounded Rectangle 29"/>
          <p:cNvSpPr/>
          <p:nvPr/>
        </p:nvSpPr>
        <p:spPr>
          <a:xfrm>
            <a:off x="506654" y="2189301"/>
            <a:ext cx="3433469" cy="144045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FF00"/>
                </a:solidFill>
                <a:latin typeface="Calibri" panose="020F0502020204030204" pitchFamily="34" charset="0"/>
              </a:rPr>
              <a:t>R</a:t>
            </a:r>
            <a:r>
              <a:rPr lang="en-US" sz="6000" b="1" dirty="0">
                <a:latin typeface="Calibri" panose="020F0502020204030204" pitchFamily="34" charset="0"/>
              </a:rPr>
              <a:t>espond</a:t>
            </a:r>
            <a:endParaRPr lang="en-AU" sz="6000" b="1" dirty="0">
              <a:latin typeface="Calibri" panose="020F0502020204030204" pitchFamily="34" charset="0"/>
            </a:endParaRPr>
          </a:p>
        </p:txBody>
      </p:sp>
      <p:pic>
        <p:nvPicPr>
          <p:cNvPr id="11" name="Audio 10">
            <a:extLst>
              <a:ext uri="{FF2B5EF4-FFF2-40B4-BE49-F238E27FC236}">
                <a16:creationId xmlns:a16="http://schemas.microsoft.com/office/drawing/2014/main" id="{3A7364C2-4C11-52CB-68FA-277FF78F2CE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05303000"/>
      </p:ext>
    </p:extLst>
  </p:cSld>
  <p:clrMapOvr>
    <a:masterClrMapping/>
  </p:clrMapOvr>
  <mc:AlternateContent xmlns:mc="http://schemas.openxmlformats.org/markup-compatibility/2006" xmlns:p14="http://schemas.microsoft.com/office/powerpoint/2010/main">
    <mc:Choice Requires="p14">
      <p:transition spd="slow" p14:dur="2000" advTm="41675"/>
    </mc:Choice>
    <mc:Fallback xmlns="">
      <p:transition spd="slow" advTm="41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Down 4">
            <a:extLst>
              <a:ext uri="{FF2B5EF4-FFF2-40B4-BE49-F238E27FC236}">
                <a16:creationId xmlns:a16="http://schemas.microsoft.com/office/drawing/2014/main" id="{FF878774-D484-419E-A001-B96F34C23AA8}"/>
              </a:ext>
            </a:extLst>
          </p:cNvPr>
          <p:cNvSpPr txBox="1"/>
          <p:nvPr/>
        </p:nvSpPr>
        <p:spPr>
          <a:xfrm>
            <a:off x="864846" y="316841"/>
            <a:ext cx="10462308" cy="4559959"/>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170688" tIns="170688" rIns="170688" bIns="170688" numCol="1" spcCol="1270" anchor="ctr" anchorCtr="0">
            <a:noAutofit/>
          </a:bodyPr>
          <a:lstStyle/>
          <a:p>
            <a:pPr marL="0" lvl="0" indent="0" algn="ctr" defTabSz="1066800">
              <a:lnSpc>
                <a:spcPct val="150000"/>
              </a:lnSpc>
              <a:spcBef>
                <a:spcPct val="0"/>
              </a:spcBef>
              <a:buNone/>
            </a:pPr>
            <a:r>
              <a:rPr lang="en-US" sz="4000" kern="1200" dirty="0"/>
              <a:t>Through Safeguarding, </a:t>
            </a:r>
          </a:p>
          <a:p>
            <a:pPr lvl="0" algn="ctr" defTabSz="1066800">
              <a:lnSpc>
                <a:spcPct val="150000"/>
              </a:lnSpc>
              <a:spcBef>
                <a:spcPct val="0"/>
              </a:spcBef>
            </a:pPr>
            <a:r>
              <a:rPr lang="en-US" sz="4000" dirty="0"/>
              <a:t>t</a:t>
            </a:r>
            <a:r>
              <a:rPr lang="en-US" sz="4000" kern="1200" dirty="0"/>
              <a:t>he Catholic Diocese of </a:t>
            </a:r>
            <a:r>
              <a:rPr lang="en-US" sz="4000" dirty="0"/>
              <a:t>Cairns aims </a:t>
            </a:r>
          </a:p>
          <a:p>
            <a:pPr lvl="0" algn="ctr" defTabSz="1066800">
              <a:lnSpc>
                <a:spcPct val="150000"/>
              </a:lnSpc>
              <a:spcBef>
                <a:spcPct val="0"/>
              </a:spcBef>
            </a:pPr>
            <a:r>
              <a:rPr lang="en-US" sz="4000" kern="1200" dirty="0"/>
              <a:t>to create an atmosphere of care and protection </a:t>
            </a:r>
          </a:p>
          <a:p>
            <a:pPr lvl="0" algn="ctr" defTabSz="1066800">
              <a:lnSpc>
                <a:spcPct val="150000"/>
              </a:lnSpc>
              <a:spcBef>
                <a:spcPct val="0"/>
              </a:spcBef>
            </a:pPr>
            <a:r>
              <a:rPr lang="en-US" sz="4000" kern="1200" dirty="0"/>
              <a:t>in all parishes, ministries, services and agencies.</a:t>
            </a:r>
          </a:p>
        </p:txBody>
      </p:sp>
      <p:pic>
        <p:nvPicPr>
          <p:cNvPr id="11" name="Audio 10">
            <a:extLst>
              <a:ext uri="{FF2B5EF4-FFF2-40B4-BE49-F238E27FC236}">
                <a16:creationId xmlns:a16="http://schemas.microsoft.com/office/drawing/2014/main" id="{4B38BDDB-AB30-D3B9-AAF4-9D4DA32819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58753356"/>
      </p:ext>
    </p:extLst>
  </p:cSld>
  <p:clrMapOvr>
    <a:masterClrMapping/>
  </p:clrMapOvr>
  <mc:AlternateContent xmlns:mc="http://schemas.openxmlformats.org/markup-compatibility/2006" xmlns:p14="http://schemas.microsoft.com/office/powerpoint/2010/main">
    <mc:Choice Requires="p14">
      <p:transition spd="slow" p14:dur="2000" advTm="16868"/>
    </mc:Choice>
    <mc:Fallback xmlns="">
      <p:transition spd="slow" advTm="1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44508" y="809970"/>
            <a:ext cx="6867525" cy="5684492"/>
            <a:chOff x="4098250" y="461778"/>
            <a:chExt cx="4847272" cy="5684492"/>
          </a:xfrm>
        </p:grpSpPr>
        <p:sp>
          <p:nvSpPr>
            <p:cNvPr id="9" name="Rounded Rectangle 8"/>
            <p:cNvSpPr/>
            <p:nvPr/>
          </p:nvSpPr>
          <p:spPr>
            <a:xfrm>
              <a:off x="4098250" y="461778"/>
              <a:ext cx="4847272" cy="5348472"/>
            </a:xfrm>
            <a:prstGeom prst="roundRect">
              <a:avLst>
                <a:gd name="adj" fmla="val 10000"/>
              </a:avLst>
            </a:prstGeom>
            <a:ln w="1587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7" name="Rounded Rectangle 4"/>
            <p:cNvSpPr/>
            <p:nvPr/>
          </p:nvSpPr>
          <p:spPr>
            <a:xfrm>
              <a:off x="4302560" y="1107545"/>
              <a:ext cx="4438650" cy="5038725"/>
            </a:xfrm>
            <a:prstGeom prst="rect">
              <a:avLst/>
            </a:prstGeom>
            <a:ln w="158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85750" lvl="1" indent="-285750" defTabSz="622300">
                <a:lnSpc>
                  <a:spcPct val="90000"/>
                </a:lnSpc>
                <a:spcBef>
                  <a:spcPct val="0"/>
                </a:spcBef>
                <a:spcAft>
                  <a:spcPct val="15000"/>
                </a:spcAft>
                <a:buFont typeface="Wingdings" panose="05000000000000000000" pitchFamily="2" charset="2"/>
                <a:buChar char="ü"/>
              </a:pPr>
              <a:r>
                <a:rPr lang="en-AU" sz="3600" b="1" dirty="0">
                  <a:latin typeface="Calibri" panose="020F0502020204030204" pitchFamily="34" charset="0"/>
                </a:rPr>
                <a:t>Make a </a:t>
              </a:r>
              <a:r>
                <a:rPr lang="en-AU" sz="3600" b="1">
                  <a:latin typeface="Calibri" panose="020F0502020204030204" pitchFamily="34" charset="0"/>
                </a:rPr>
                <a:t>record afterwards</a:t>
              </a:r>
              <a:r>
                <a:rPr lang="en-AU" sz="3600" b="1" dirty="0">
                  <a:latin typeface="Calibri" panose="020F0502020204030204" pitchFamily="34" charset="0"/>
                </a:rPr>
                <a:t>.</a:t>
              </a:r>
            </a:p>
            <a:p>
              <a:pPr marL="285750" lvl="1" indent="-285750" defTabSz="622300">
                <a:lnSpc>
                  <a:spcPct val="90000"/>
                </a:lnSpc>
                <a:spcBef>
                  <a:spcPct val="0"/>
                </a:spcBef>
                <a:spcAft>
                  <a:spcPct val="15000"/>
                </a:spcAft>
                <a:buFont typeface="Wingdings" panose="05000000000000000000" pitchFamily="2" charset="2"/>
                <a:buChar char="ü"/>
              </a:pPr>
              <a:endParaRPr lang="en-AU" sz="3600" b="1" dirty="0">
                <a:latin typeface="Calibri" panose="020F0502020204030204" pitchFamily="34" charset="0"/>
              </a:endParaRPr>
            </a:p>
            <a:p>
              <a:pPr marL="285750" lvl="1" indent="-285750" defTabSz="622300">
                <a:lnSpc>
                  <a:spcPct val="90000"/>
                </a:lnSpc>
                <a:spcBef>
                  <a:spcPct val="0"/>
                </a:spcBef>
                <a:spcAft>
                  <a:spcPct val="15000"/>
                </a:spcAft>
                <a:buFont typeface="Wingdings" panose="05000000000000000000" pitchFamily="2" charset="2"/>
                <a:buChar char="ü"/>
              </a:pPr>
              <a:r>
                <a:rPr lang="en-US" sz="3600" b="1" dirty="0">
                  <a:latin typeface="Calibri" panose="020F0502020204030204" pitchFamily="34" charset="0"/>
                </a:rPr>
                <a:t>Use their words – not yours.</a:t>
              </a:r>
            </a:p>
            <a:p>
              <a:pPr marL="285750" lvl="1" indent="-285750" defTabSz="622300">
                <a:lnSpc>
                  <a:spcPct val="90000"/>
                </a:lnSpc>
                <a:spcBef>
                  <a:spcPct val="0"/>
                </a:spcBef>
                <a:spcAft>
                  <a:spcPct val="15000"/>
                </a:spcAft>
                <a:buFont typeface="Wingdings" panose="05000000000000000000" pitchFamily="2" charset="2"/>
                <a:buChar char="ü"/>
              </a:pPr>
              <a:endParaRPr lang="en-AU" sz="3600" b="1" dirty="0">
                <a:latin typeface="Calibri" panose="020F0502020204030204" pitchFamily="34" charset="0"/>
              </a:endParaRPr>
            </a:p>
            <a:p>
              <a:pPr marL="285750" lvl="1" indent="-285750" defTabSz="622300">
                <a:lnSpc>
                  <a:spcPct val="90000"/>
                </a:lnSpc>
                <a:spcBef>
                  <a:spcPct val="0"/>
                </a:spcBef>
                <a:spcAft>
                  <a:spcPct val="15000"/>
                </a:spcAft>
                <a:buFont typeface="Wingdings" panose="05000000000000000000" pitchFamily="2" charset="2"/>
                <a:buChar char="ü"/>
              </a:pPr>
              <a:r>
                <a:rPr lang="en-AU" sz="3600" b="1" dirty="0">
                  <a:latin typeface="Calibri" panose="020F0502020204030204" pitchFamily="34" charset="0"/>
                </a:rPr>
                <a:t>Keep a copy.</a:t>
              </a:r>
            </a:p>
            <a:p>
              <a:pPr marL="0" lvl="1" algn="ctr" defTabSz="622300">
                <a:lnSpc>
                  <a:spcPct val="90000"/>
                </a:lnSpc>
                <a:spcBef>
                  <a:spcPct val="0"/>
                </a:spcBef>
                <a:spcAft>
                  <a:spcPct val="15000"/>
                </a:spcAft>
              </a:pPr>
              <a:endParaRPr lang="en-AU" sz="3600" b="1" dirty="0">
                <a:latin typeface="Calibri" panose="020F0502020204030204" pitchFamily="34" charset="0"/>
              </a:endParaRPr>
            </a:p>
            <a:p>
              <a:pPr marL="0" lvl="1" algn="ctr" defTabSz="622300">
                <a:lnSpc>
                  <a:spcPct val="90000"/>
                </a:lnSpc>
                <a:spcBef>
                  <a:spcPct val="0"/>
                </a:spcBef>
                <a:spcAft>
                  <a:spcPct val="15000"/>
                </a:spcAft>
              </a:pPr>
              <a:r>
                <a:rPr lang="en-AU" sz="4000" dirty="0">
                  <a:solidFill>
                    <a:schemeClr val="tx2"/>
                  </a:solidFill>
                  <a:latin typeface="Calibri" panose="020F0502020204030204" pitchFamily="34" charset="0"/>
                </a:rPr>
                <a:t>Don’t Investigate!</a:t>
              </a:r>
            </a:p>
          </p:txBody>
        </p:sp>
      </p:grpSp>
      <p:sp>
        <p:nvSpPr>
          <p:cNvPr id="8" name="Rounded Rectangle 7"/>
          <p:cNvSpPr/>
          <p:nvPr/>
        </p:nvSpPr>
        <p:spPr>
          <a:xfrm>
            <a:off x="610423" y="2534643"/>
            <a:ext cx="3433469" cy="144045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libri" panose="020F0502020204030204" pitchFamily="34" charset="0"/>
              </a:rPr>
              <a:t>R</a:t>
            </a:r>
            <a:r>
              <a:rPr lang="en-US" sz="6000" b="1" dirty="0">
                <a:latin typeface="Calibri" panose="020F0502020204030204" pitchFamily="34" charset="0"/>
              </a:rPr>
              <a:t>ecord</a:t>
            </a:r>
            <a:endParaRPr lang="en-AU" sz="6000" b="1" dirty="0">
              <a:latin typeface="Calibri" panose="020F0502020204030204" pitchFamily="34" charset="0"/>
            </a:endParaRPr>
          </a:p>
        </p:txBody>
      </p:sp>
      <p:pic>
        <p:nvPicPr>
          <p:cNvPr id="14" name="Audio 13">
            <a:extLst>
              <a:ext uri="{FF2B5EF4-FFF2-40B4-BE49-F238E27FC236}">
                <a16:creationId xmlns:a16="http://schemas.microsoft.com/office/drawing/2014/main" id="{2E5261D0-F226-0A86-28DC-604D785135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428628688"/>
      </p:ext>
    </p:extLst>
  </p:cSld>
  <p:clrMapOvr>
    <a:masterClrMapping/>
  </p:clrMapOvr>
  <mc:AlternateContent xmlns:mc="http://schemas.openxmlformats.org/markup-compatibility/2006" xmlns:p14="http://schemas.microsoft.com/office/powerpoint/2010/main">
    <mc:Choice Requires="p14">
      <p:transition spd="slow" p14:dur="2000" advTm="31768"/>
    </mc:Choice>
    <mc:Fallback xmlns="">
      <p:transition spd="slow" advTm="3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43451" y="318903"/>
            <a:ext cx="6848475" cy="5834248"/>
          </a:xfrm>
          <a:prstGeom prst="roundRect">
            <a:avLst>
              <a:gd name="adj" fmla="val 10000"/>
            </a:avLst>
          </a:prstGeom>
          <a:ln w="15875">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1" name="Rounded Rectangle 10"/>
          <p:cNvSpPr/>
          <p:nvPr/>
        </p:nvSpPr>
        <p:spPr>
          <a:xfrm>
            <a:off x="824183" y="2227759"/>
            <a:ext cx="3433469" cy="149760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C000"/>
                </a:solidFill>
                <a:latin typeface="Calibri" panose="020F0502020204030204" pitchFamily="34" charset="0"/>
              </a:rPr>
              <a:t>R</a:t>
            </a:r>
            <a:r>
              <a:rPr lang="en-US" sz="6000" b="1" dirty="0">
                <a:latin typeface="Calibri" panose="020F0502020204030204" pitchFamily="34" charset="0"/>
              </a:rPr>
              <a:t>efer</a:t>
            </a:r>
            <a:endParaRPr lang="en-AU" sz="4800" b="1" dirty="0">
              <a:latin typeface="Calibri" panose="020F0502020204030204" pitchFamily="34" charset="0"/>
            </a:endParaRPr>
          </a:p>
        </p:txBody>
      </p:sp>
      <p:sp>
        <p:nvSpPr>
          <p:cNvPr id="7" name="Rounded Rectangle 4"/>
          <p:cNvSpPr/>
          <p:nvPr/>
        </p:nvSpPr>
        <p:spPr>
          <a:xfrm>
            <a:off x="5023389" y="596403"/>
            <a:ext cx="6288597" cy="5038725"/>
          </a:xfrm>
          <a:prstGeom prst="rect">
            <a:avLst/>
          </a:prstGeom>
          <a:ln w="158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85750" lvl="1" indent="-285750" defTabSz="622300">
              <a:lnSpc>
                <a:spcPct val="90000"/>
              </a:lnSpc>
              <a:spcBef>
                <a:spcPct val="0"/>
              </a:spcBef>
              <a:spcAft>
                <a:spcPct val="15000"/>
              </a:spcAft>
              <a:buFont typeface="Wingdings" panose="05000000000000000000" pitchFamily="2" charset="2"/>
              <a:buChar char="ü"/>
            </a:pPr>
            <a:r>
              <a:rPr lang="en-AU" sz="3600" b="1" dirty="0">
                <a:latin typeface="Calibri" panose="020F0502020204030204" pitchFamily="34" charset="0"/>
              </a:rPr>
              <a:t>If someone is at risk, notify authorities immediately</a:t>
            </a:r>
          </a:p>
          <a:p>
            <a:pPr marL="285750" lvl="1" indent="-285750" defTabSz="622300">
              <a:lnSpc>
                <a:spcPct val="90000"/>
              </a:lnSpc>
              <a:spcBef>
                <a:spcPct val="0"/>
              </a:spcBef>
              <a:spcAft>
                <a:spcPct val="15000"/>
              </a:spcAft>
              <a:buFont typeface="Wingdings" panose="05000000000000000000" pitchFamily="2" charset="2"/>
              <a:buChar char="ü"/>
            </a:pPr>
            <a:endParaRPr lang="en-AU" sz="3600" b="1" dirty="0">
              <a:latin typeface="Calibri" panose="020F0502020204030204" pitchFamily="34" charset="0"/>
            </a:endParaRPr>
          </a:p>
          <a:p>
            <a:pPr marL="285750" lvl="1" indent="-285750" defTabSz="622300">
              <a:lnSpc>
                <a:spcPct val="90000"/>
              </a:lnSpc>
              <a:spcBef>
                <a:spcPct val="0"/>
              </a:spcBef>
              <a:spcAft>
                <a:spcPct val="15000"/>
              </a:spcAft>
              <a:buFont typeface="Wingdings" panose="05000000000000000000" pitchFamily="2" charset="2"/>
              <a:buChar char="ü"/>
            </a:pPr>
            <a:r>
              <a:rPr lang="en-US" sz="3600" b="1" dirty="0">
                <a:latin typeface="Calibri" panose="020F0502020204030204" pitchFamily="34" charset="0"/>
              </a:rPr>
              <a:t>Say you’ll seek assistance</a:t>
            </a:r>
          </a:p>
          <a:p>
            <a:pPr marL="285750" lvl="1" indent="-285750" defTabSz="622300">
              <a:lnSpc>
                <a:spcPct val="90000"/>
              </a:lnSpc>
              <a:spcBef>
                <a:spcPct val="0"/>
              </a:spcBef>
              <a:spcAft>
                <a:spcPct val="15000"/>
              </a:spcAft>
              <a:buFont typeface="Wingdings" panose="05000000000000000000" pitchFamily="2" charset="2"/>
              <a:buChar char="ü"/>
            </a:pPr>
            <a:endParaRPr lang="en-AU" sz="3200" b="1" dirty="0">
              <a:latin typeface="Calibri" panose="020F0502020204030204" pitchFamily="34" charset="0"/>
            </a:endParaRPr>
          </a:p>
          <a:p>
            <a:pPr marL="285750" lvl="1" indent="-285750" defTabSz="622300">
              <a:lnSpc>
                <a:spcPct val="90000"/>
              </a:lnSpc>
              <a:spcBef>
                <a:spcPct val="0"/>
              </a:spcBef>
              <a:spcAft>
                <a:spcPct val="15000"/>
              </a:spcAft>
              <a:buFont typeface="Wingdings" panose="05000000000000000000" pitchFamily="2" charset="2"/>
              <a:buChar char="ü"/>
            </a:pPr>
            <a:r>
              <a:rPr lang="en-AU" sz="3200" b="1" dirty="0">
                <a:latin typeface="Calibri" panose="020F0502020204030204" pitchFamily="34" charset="0"/>
              </a:rPr>
              <a:t>Don’t promise full confidentiality – others may be at risk</a:t>
            </a:r>
          </a:p>
          <a:p>
            <a:pPr marL="0" lvl="1" defTabSz="622300">
              <a:lnSpc>
                <a:spcPct val="90000"/>
              </a:lnSpc>
              <a:spcBef>
                <a:spcPct val="0"/>
              </a:spcBef>
              <a:spcAft>
                <a:spcPct val="15000"/>
              </a:spcAft>
            </a:pPr>
            <a:endParaRPr lang="en-AU" sz="3200" b="1" dirty="0">
              <a:latin typeface="Calibri" panose="020F0502020204030204" pitchFamily="34" charset="0"/>
            </a:endParaRPr>
          </a:p>
          <a:p>
            <a:pPr marL="0" lvl="1" algn="ctr" defTabSz="622300">
              <a:lnSpc>
                <a:spcPct val="90000"/>
              </a:lnSpc>
              <a:spcBef>
                <a:spcPct val="0"/>
              </a:spcBef>
              <a:spcAft>
                <a:spcPct val="15000"/>
              </a:spcAft>
            </a:pPr>
            <a:r>
              <a:rPr lang="en-AU" sz="3600" dirty="0">
                <a:solidFill>
                  <a:schemeClr val="tx2"/>
                </a:solidFill>
                <a:latin typeface="Calibri" panose="020F0502020204030204" pitchFamily="34" charset="0"/>
              </a:rPr>
              <a:t>Report as soon as possible!</a:t>
            </a:r>
          </a:p>
        </p:txBody>
      </p:sp>
      <p:pic>
        <p:nvPicPr>
          <p:cNvPr id="12" name="Audio 11">
            <a:extLst>
              <a:ext uri="{FF2B5EF4-FFF2-40B4-BE49-F238E27FC236}">
                <a16:creationId xmlns:a16="http://schemas.microsoft.com/office/drawing/2014/main" id="{9D053FF2-8118-B99E-54DF-4F273CBF7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59393170"/>
      </p:ext>
    </p:extLst>
  </p:cSld>
  <p:clrMapOvr>
    <a:masterClrMapping/>
  </p:clrMapOvr>
  <mc:AlternateContent xmlns:mc="http://schemas.openxmlformats.org/markup-compatibility/2006" xmlns:p14="http://schemas.microsoft.com/office/powerpoint/2010/main">
    <mc:Choice Requires="p14">
      <p:transition spd="slow" p14:dur="2000" advTm="29639"/>
    </mc:Choice>
    <mc:Fallback xmlns="">
      <p:transition spd="slow" advTm="29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D2BC1-2A25-430C-B79C-DC1B2FCD1743}"/>
              </a:ext>
            </a:extLst>
          </p:cNvPr>
          <p:cNvSpPr txBox="1"/>
          <p:nvPr/>
        </p:nvSpPr>
        <p:spPr>
          <a:xfrm>
            <a:off x="350608" y="1189104"/>
            <a:ext cx="11685181" cy="4524315"/>
          </a:xfrm>
          <a:prstGeom prst="rect">
            <a:avLst/>
          </a:prstGeom>
          <a:noFill/>
        </p:spPr>
        <p:txBody>
          <a:bodyPr wrap="square" rtlCol="0">
            <a:spAutoFit/>
          </a:bodyPr>
          <a:lstStyle/>
          <a:p>
            <a:r>
              <a:rPr lang="en-US" sz="3600" dirty="0"/>
              <a:t>Under Qld Child Protection Act 1999 any person may inform Child Safety if they reasonably suspect a child has suffered or is at risk of suffering significant harm, and may need protection. </a:t>
            </a:r>
          </a:p>
          <a:p>
            <a:r>
              <a:rPr lang="en-US" sz="3600" dirty="0"/>
              <a:t> </a:t>
            </a:r>
          </a:p>
          <a:p>
            <a:r>
              <a:rPr lang="en-US" sz="3600" dirty="0"/>
              <a:t>Protection from civil or legal liability is provided if information is shared on an honest and reasonable suspicion.</a:t>
            </a:r>
          </a:p>
          <a:p>
            <a:endParaRPr lang="en-AU" sz="3600" dirty="0"/>
          </a:p>
        </p:txBody>
      </p:sp>
      <p:sp>
        <p:nvSpPr>
          <p:cNvPr id="7" name="Rectangle 6">
            <a:extLst>
              <a:ext uri="{FF2B5EF4-FFF2-40B4-BE49-F238E27FC236}">
                <a16:creationId xmlns:a16="http://schemas.microsoft.com/office/drawing/2014/main" id="{4C79ABEC-F608-471A-BAC1-2C7BEE61A165}"/>
              </a:ext>
            </a:extLst>
          </p:cNvPr>
          <p:cNvSpPr/>
          <p:nvPr/>
        </p:nvSpPr>
        <p:spPr>
          <a:xfrm>
            <a:off x="107577" y="134076"/>
            <a:ext cx="6949140" cy="654259"/>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3600"/>
              <a:t>Disclosing Suspected Child Abuse</a:t>
            </a:r>
            <a:endParaRPr lang="en-US" sz="3600" dirty="0"/>
          </a:p>
        </p:txBody>
      </p:sp>
      <p:pic>
        <p:nvPicPr>
          <p:cNvPr id="11" name="Audio 10">
            <a:extLst>
              <a:ext uri="{FF2B5EF4-FFF2-40B4-BE49-F238E27FC236}">
                <a16:creationId xmlns:a16="http://schemas.microsoft.com/office/drawing/2014/main" id="{FB0DFBCA-1CB9-0579-C3D8-4A7166238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13721939"/>
      </p:ext>
    </p:extLst>
  </p:cSld>
  <p:clrMapOvr>
    <a:masterClrMapping/>
  </p:clrMapOvr>
  <mc:AlternateContent xmlns:mc="http://schemas.openxmlformats.org/markup-compatibility/2006" xmlns:p14="http://schemas.microsoft.com/office/powerpoint/2010/main">
    <mc:Choice Requires="p14">
      <p:transition spd="slow" p14:dur="2000" advTm="22629"/>
    </mc:Choice>
    <mc:Fallback xmlns="">
      <p:transition spd="slow" advTm="2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2653E-9B30-4A5F-AFC5-568559DDB270}"/>
              </a:ext>
            </a:extLst>
          </p:cNvPr>
          <p:cNvPicPr>
            <a:picLocks noChangeAspect="1"/>
          </p:cNvPicPr>
          <p:nvPr/>
        </p:nvPicPr>
        <p:blipFill rotWithShape="1">
          <a:blip r:embed="rId5"/>
          <a:srcRect l="7919" t="7938" r="7898"/>
          <a:stretch/>
        </p:blipFill>
        <p:spPr>
          <a:xfrm>
            <a:off x="5971754" y="1915599"/>
            <a:ext cx="6041539" cy="4734822"/>
          </a:xfrm>
          <a:prstGeom prst="rect">
            <a:avLst/>
          </a:prstGeom>
          <a:ln>
            <a:solidFill>
              <a:schemeClr val="tx1"/>
            </a:solidFill>
          </a:ln>
        </p:spPr>
      </p:pic>
      <p:sp>
        <p:nvSpPr>
          <p:cNvPr id="3" name="Rectangle 2">
            <a:extLst>
              <a:ext uri="{FF2B5EF4-FFF2-40B4-BE49-F238E27FC236}">
                <a16:creationId xmlns:a16="http://schemas.microsoft.com/office/drawing/2014/main" id="{47598EF3-5925-4933-B2CC-BA45A94D2274}"/>
              </a:ext>
            </a:extLst>
          </p:cNvPr>
          <p:cNvSpPr/>
          <p:nvPr/>
        </p:nvSpPr>
        <p:spPr>
          <a:xfrm>
            <a:off x="224426" y="197559"/>
            <a:ext cx="7948023" cy="3662541"/>
          </a:xfrm>
          <a:prstGeom prst="rect">
            <a:avLst/>
          </a:prstGeom>
        </p:spPr>
        <p:txBody>
          <a:bodyPr wrap="square">
            <a:spAutoFit/>
          </a:bodyPr>
          <a:lstStyle/>
          <a:p>
            <a:r>
              <a:rPr lang="en-US" sz="4000" dirty="0">
                <a:solidFill>
                  <a:schemeClr val="tx2"/>
                </a:solidFill>
              </a:rPr>
              <a:t>Criminal Code Amendments</a:t>
            </a:r>
          </a:p>
          <a:p>
            <a:endParaRPr lang="en-US" sz="3200" dirty="0"/>
          </a:p>
          <a:p>
            <a:pPr marL="457200" indent="-457200">
              <a:buFont typeface="Arial" panose="020B0604020202020204" pitchFamily="34" charset="0"/>
              <a:buChar char="•"/>
            </a:pPr>
            <a:r>
              <a:rPr lang="en-US" sz="3200" dirty="0"/>
              <a:t>Child Sexual Offence</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Failure to Report </a:t>
            </a:r>
          </a:p>
          <a:p>
            <a:r>
              <a:rPr lang="en-US" sz="3200" dirty="0"/>
              <a:t>	</a:t>
            </a:r>
          </a:p>
          <a:p>
            <a:pPr marL="457200" indent="-457200">
              <a:buFont typeface="Arial" panose="020B0604020202020204" pitchFamily="34" charset="0"/>
              <a:buChar char="•"/>
            </a:pPr>
            <a:r>
              <a:rPr lang="en-US" sz="3200" dirty="0"/>
              <a:t>Failure to Protect</a:t>
            </a:r>
            <a:endParaRPr lang="en-AU" sz="3200" dirty="0"/>
          </a:p>
        </p:txBody>
      </p:sp>
      <p:pic>
        <p:nvPicPr>
          <p:cNvPr id="11" name="Audio 10">
            <a:extLst>
              <a:ext uri="{FF2B5EF4-FFF2-40B4-BE49-F238E27FC236}">
                <a16:creationId xmlns:a16="http://schemas.microsoft.com/office/drawing/2014/main" id="{270F3B50-3DE4-50FF-7002-A2F83F0864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3316903"/>
      </p:ext>
    </p:extLst>
  </p:cSld>
  <p:clrMapOvr>
    <a:masterClrMapping/>
  </p:clrMapOvr>
  <mc:AlternateContent xmlns:mc="http://schemas.openxmlformats.org/markup-compatibility/2006" xmlns:p14="http://schemas.microsoft.com/office/powerpoint/2010/main">
    <mc:Choice Requires="p14">
      <p:transition spd="slow" p14:dur="2000" advTm="42313"/>
    </mc:Choice>
    <mc:Fallback xmlns="">
      <p:transition spd="slow" advTm="4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841C49-281A-4D1B-B1AF-1A4B9E57B3A5}"/>
              </a:ext>
            </a:extLst>
          </p:cNvPr>
          <p:cNvSpPr/>
          <p:nvPr/>
        </p:nvSpPr>
        <p:spPr>
          <a:xfrm>
            <a:off x="22860" y="22860"/>
            <a:ext cx="11820095" cy="4031873"/>
          </a:xfrm>
          <a:prstGeom prst="rect">
            <a:avLst/>
          </a:prstGeom>
        </p:spPr>
        <p:txBody>
          <a:bodyPr wrap="square">
            <a:spAutoFit/>
          </a:bodyPr>
          <a:lstStyle/>
          <a:p>
            <a:r>
              <a:rPr lang="en-AU" sz="4000" dirty="0">
                <a:solidFill>
                  <a:schemeClr val="tx2"/>
                </a:solidFill>
                <a:latin typeface="Eras Demi ITC" panose="020B0805030504020804" pitchFamily="34" charset="0"/>
              </a:rPr>
              <a:t>Child Sexual Offence (Criminal Code)</a:t>
            </a:r>
          </a:p>
          <a:p>
            <a:endParaRPr lang="en-US" sz="2000" dirty="0">
              <a:latin typeface="Eras Demi ITC" panose="020B0805030504020804" pitchFamily="34" charset="0"/>
            </a:endParaRPr>
          </a:p>
          <a:p>
            <a:pPr marL="457200" indent="-457200">
              <a:buFont typeface="Arial" panose="020B0604020202020204" pitchFamily="34" charset="0"/>
              <a:buChar char="•"/>
            </a:pPr>
            <a:r>
              <a:rPr lang="en-US" sz="2800" dirty="0"/>
              <a:t>means an offence of a sexual nature committed in relation to a child (defined as under 16yrs), by an adult (defined as 18yrs or older) including, for example (but not limited to):</a:t>
            </a:r>
          </a:p>
          <a:p>
            <a:pPr marL="1485900" lvl="2" indent="-571500">
              <a:buFont typeface="+mj-lt"/>
              <a:buAutoNum type="romanUcPeriod"/>
            </a:pPr>
            <a:r>
              <a:rPr lang="en-US" sz="2800" dirty="0"/>
              <a:t>Grooming a child</a:t>
            </a:r>
          </a:p>
          <a:p>
            <a:pPr marL="1485900" lvl="2" indent="-571500">
              <a:buFont typeface="+mj-lt"/>
              <a:buAutoNum type="romanUcPeriod"/>
            </a:pPr>
            <a:r>
              <a:rPr lang="en-US" sz="2800" dirty="0"/>
              <a:t>Distributing intimate images of a child</a:t>
            </a:r>
          </a:p>
          <a:p>
            <a:pPr marL="1485900" lvl="2" indent="-571500">
              <a:buFont typeface="+mj-lt"/>
              <a:buAutoNum type="romanUcPeriod"/>
            </a:pPr>
            <a:r>
              <a:rPr lang="en-US" sz="2800" dirty="0"/>
              <a:t>Carnal knowledge with a child under 16yrs old </a:t>
            </a:r>
          </a:p>
          <a:p>
            <a:pPr marL="1485900" lvl="2" indent="-571500">
              <a:buFont typeface="+mj-lt"/>
              <a:buAutoNum type="romanUcPeriod"/>
            </a:pPr>
            <a:r>
              <a:rPr lang="en-US" sz="2800" dirty="0"/>
              <a:t>Using the internet to procure a child under 16 </a:t>
            </a:r>
            <a:r>
              <a:rPr lang="en-US" sz="2800" dirty="0" err="1"/>
              <a:t>yrs</a:t>
            </a:r>
            <a:r>
              <a:rPr lang="en-US" sz="2800" dirty="0"/>
              <a:t> old </a:t>
            </a:r>
          </a:p>
        </p:txBody>
      </p:sp>
      <p:pic>
        <p:nvPicPr>
          <p:cNvPr id="12" name="Audio 11">
            <a:extLst>
              <a:ext uri="{FF2B5EF4-FFF2-40B4-BE49-F238E27FC236}">
                <a16:creationId xmlns:a16="http://schemas.microsoft.com/office/drawing/2014/main" id="{DC24A462-664B-1712-8B4A-AA45E12002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5747284"/>
      </p:ext>
    </p:extLst>
  </p:cSld>
  <p:clrMapOvr>
    <a:masterClrMapping/>
  </p:clrMapOvr>
  <mc:AlternateContent xmlns:mc="http://schemas.openxmlformats.org/markup-compatibility/2006" xmlns:p14="http://schemas.microsoft.com/office/powerpoint/2010/main">
    <mc:Choice Requires="p14">
      <p:transition spd="slow" p14:dur="2000" advTm="30956"/>
    </mc:Choice>
    <mc:Fallback xmlns="">
      <p:transition spd="slow" advTm="3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841C49-281A-4D1B-B1AF-1A4B9E57B3A5}"/>
              </a:ext>
            </a:extLst>
          </p:cNvPr>
          <p:cNvSpPr/>
          <p:nvPr/>
        </p:nvSpPr>
        <p:spPr>
          <a:xfrm>
            <a:off x="22860" y="22860"/>
            <a:ext cx="11820095" cy="1015663"/>
          </a:xfrm>
          <a:prstGeom prst="rect">
            <a:avLst/>
          </a:prstGeom>
        </p:spPr>
        <p:txBody>
          <a:bodyPr wrap="square">
            <a:spAutoFit/>
          </a:bodyPr>
          <a:lstStyle/>
          <a:p>
            <a:r>
              <a:rPr lang="en-AU" sz="4000" dirty="0">
                <a:solidFill>
                  <a:schemeClr val="tx2"/>
                </a:solidFill>
                <a:latin typeface="Eras Demi ITC" panose="020B0805030504020804" pitchFamily="34" charset="0"/>
              </a:rPr>
              <a:t>What is Grooming?</a:t>
            </a:r>
          </a:p>
          <a:p>
            <a:endParaRPr lang="en-US" sz="2000" dirty="0">
              <a:latin typeface="Eras Demi ITC" panose="020B0805030504020804" pitchFamily="34" charset="0"/>
            </a:endParaRPr>
          </a:p>
        </p:txBody>
      </p:sp>
      <p:sp>
        <p:nvSpPr>
          <p:cNvPr id="2" name="TextBox 1">
            <a:extLst>
              <a:ext uri="{FF2B5EF4-FFF2-40B4-BE49-F238E27FC236}">
                <a16:creationId xmlns:a16="http://schemas.microsoft.com/office/drawing/2014/main" id="{28D62F91-3977-6161-9C62-681CF3760BCE}"/>
              </a:ext>
            </a:extLst>
          </p:cNvPr>
          <p:cNvSpPr txBox="1"/>
          <p:nvPr/>
        </p:nvSpPr>
        <p:spPr>
          <a:xfrm>
            <a:off x="422031" y="1587252"/>
            <a:ext cx="11141612" cy="1231106"/>
          </a:xfrm>
          <a:prstGeom prst="rect">
            <a:avLst/>
          </a:prstGeom>
          <a:noFill/>
        </p:spPr>
        <p:txBody>
          <a:bodyPr wrap="square" rtlCol="0">
            <a:spAutoFit/>
          </a:bodyPr>
          <a:lstStyle/>
          <a:p>
            <a:r>
              <a:rPr lang="en-US" sz="2800" dirty="0"/>
              <a:t>The deliberate process of building a trust relationship to create opportunities for abuse to take place</a:t>
            </a:r>
          </a:p>
          <a:p>
            <a:endParaRPr lang="en-US" dirty="0"/>
          </a:p>
        </p:txBody>
      </p:sp>
      <p:pic>
        <p:nvPicPr>
          <p:cNvPr id="5" name="Picture 4" descr="A person and person walking in a tunnel&#10;&#10;Description automatically generated">
            <a:extLst>
              <a:ext uri="{FF2B5EF4-FFF2-40B4-BE49-F238E27FC236}">
                <a16:creationId xmlns:a16="http://schemas.microsoft.com/office/drawing/2014/main" id="{3A6E6953-F361-490A-79FB-70E8ADCA2F1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3193367"/>
            <a:ext cx="5462662" cy="3641774"/>
          </a:xfrm>
          <a:prstGeom prst="rect">
            <a:avLst/>
          </a:prstGeom>
        </p:spPr>
      </p:pic>
      <p:pic>
        <p:nvPicPr>
          <p:cNvPr id="15" name="Audio 14">
            <a:extLst>
              <a:ext uri="{FF2B5EF4-FFF2-40B4-BE49-F238E27FC236}">
                <a16:creationId xmlns:a16="http://schemas.microsoft.com/office/drawing/2014/main" id="{8683F482-88DA-58A2-43EB-2DF1B59421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71646657"/>
      </p:ext>
    </p:extLst>
  </p:cSld>
  <p:clrMapOvr>
    <a:masterClrMapping/>
  </p:clrMapOvr>
  <mc:AlternateContent xmlns:mc="http://schemas.openxmlformats.org/markup-compatibility/2006" xmlns:p14="http://schemas.microsoft.com/office/powerpoint/2010/main">
    <mc:Choice Requires="p14">
      <p:transition spd="slow" p14:dur="2000" advTm="24660"/>
    </mc:Choice>
    <mc:Fallback xmlns="">
      <p:transition spd="slow" advTm="24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EAED9-BD6D-4066-9039-63605DCB0C09}"/>
              </a:ext>
            </a:extLst>
          </p:cNvPr>
          <p:cNvSpPr/>
          <p:nvPr/>
        </p:nvSpPr>
        <p:spPr>
          <a:xfrm>
            <a:off x="22860" y="22860"/>
            <a:ext cx="11898630" cy="5293757"/>
          </a:xfrm>
          <a:prstGeom prst="rect">
            <a:avLst/>
          </a:prstGeom>
        </p:spPr>
        <p:txBody>
          <a:bodyPr wrap="square">
            <a:spAutoFit/>
          </a:bodyPr>
          <a:lstStyle/>
          <a:p>
            <a:r>
              <a:rPr lang="en-AU" sz="4000" dirty="0">
                <a:solidFill>
                  <a:schemeClr val="tx2"/>
                </a:solidFill>
                <a:latin typeface="Eras Demi ITC" panose="020B0805030504020804" pitchFamily="34" charset="0"/>
              </a:rPr>
              <a:t>Failure to Report Offence</a:t>
            </a:r>
          </a:p>
          <a:p>
            <a:endParaRPr lang="en-AU" dirty="0">
              <a:solidFill>
                <a:schemeClr val="tx2"/>
              </a:solidFill>
              <a:latin typeface="Eras Demi ITC" panose="020B0805030504020804" pitchFamily="34" charset="0"/>
            </a:endParaRPr>
          </a:p>
          <a:p>
            <a:r>
              <a:rPr lang="en-AU" sz="2800" dirty="0"/>
              <a:t>If an adult in the institution </a:t>
            </a:r>
            <a:r>
              <a:rPr lang="en-AU" sz="2800" b="1" dirty="0"/>
              <a:t>fails to report </a:t>
            </a:r>
            <a:r>
              <a:rPr lang="en-AU" sz="2800" dirty="0"/>
              <a:t>to police:</a:t>
            </a:r>
          </a:p>
          <a:p>
            <a:pPr marL="342900" indent="-342900">
              <a:buFont typeface="Arial" panose="020B0604020202020204" pitchFamily="34" charset="0"/>
              <a:buChar char="•"/>
            </a:pPr>
            <a:r>
              <a:rPr lang="en-AU" sz="2800" dirty="0"/>
              <a:t>Reasonable suspicion of child sexual offence (or ought to reasonably suspect) and</a:t>
            </a:r>
          </a:p>
          <a:p>
            <a:pPr marL="342900" indent="-342900">
              <a:buFont typeface="Arial" panose="020B0604020202020204" pitchFamily="34" charset="0"/>
              <a:buChar char="•"/>
            </a:pPr>
            <a:r>
              <a:rPr lang="en-AU" sz="2800" dirty="0"/>
              <a:t>the child is under the care of the institution (including school) at the time and</a:t>
            </a:r>
          </a:p>
          <a:p>
            <a:pPr marL="342900" indent="-342900">
              <a:buFont typeface="Arial" panose="020B0604020202020204" pitchFamily="34" charset="0"/>
              <a:buChar char="•"/>
            </a:pPr>
            <a:r>
              <a:rPr lang="en-AU" sz="2800" dirty="0"/>
              <a:t>the offence is committed by another adult who is associated with the institution.</a:t>
            </a:r>
          </a:p>
          <a:p>
            <a:pPr marL="342900" indent="-342900">
              <a:buFont typeface="Arial" panose="020B0604020202020204" pitchFamily="34" charset="0"/>
              <a:buChar char="•"/>
            </a:pPr>
            <a:endParaRPr lang="en-AU" sz="2800" dirty="0"/>
          </a:p>
          <a:p>
            <a:r>
              <a:rPr lang="en-US" sz="2800" i="1" dirty="0"/>
              <a:t>(unless they have a reasonable excuse i.e. the offence has already been reported).</a:t>
            </a:r>
            <a:endParaRPr lang="en-AU" sz="2800" i="1" dirty="0"/>
          </a:p>
          <a:p>
            <a:pPr marL="342900" indent="-342900">
              <a:buFont typeface="Arial" panose="020B0604020202020204" pitchFamily="34" charset="0"/>
              <a:buChar char="•"/>
            </a:pPr>
            <a:endParaRPr lang="en-AU" sz="2800" dirty="0"/>
          </a:p>
          <a:p>
            <a:pPr algn="ctr"/>
            <a:r>
              <a:rPr lang="en-AU" sz="2800" b="1" dirty="0"/>
              <a:t>Penalty:  3 years imprisonment</a:t>
            </a:r>
            <a:endParaRPr lang="en-US" b="1" dirty="0"/>
          </a:p>
        </p:txBody>
      </p:sp>
      <p:pic>
        <p:nvPicPr>
          <p:cNvPr id="10" name="Audio 9">
            <a:extLst>
              <a:ext uri="{FF2B5EF4-FFF2-40B4-BE49-F238E27FC236}">
                <a16:creationId xmlns:a16="http://schemas.microsoft.com/office/drawing/2014/main" id="{8F8D208D-7AA1-A02A-A1F3-75A95F2454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88688624"/>
      </p:ext>
    </p:extLst>
  </p:cSld>
  <p:clrMapOvr>
    <a:masterClrMapping/>
  </p:clrMapOvr>
  <mc:AlternateContent xmlns:mc="http://schemas.openxmlformats.org/markup-compatibility/2006" xmlns:p14="http://schemas.microsoft.com/office/powerpoint/2010/main">
    <mc:Choice Requires="p14">
      <p:transition spd="slow" p14:dur="2000" advTm="34703"/>
    </mc:Choice>
    <mc:Fallback xmlns="">
      <p:transition spd="slow" advTm="34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C058DD-A411-4E9E-8312-FDBD28E29BEE}"/>
              </a:ext>
            </a:extLst>
          </p:cNvPr>
          <p:cNvSpPr/>
          <p:nvPr/>
        </p:nvSpPr>
        <p:spPr>
          <a:xfrm>
            <a:off x="22860" y="22860"/>
            <a:ext cx="11727543" cy="5078313"/>
          </a:xfrm>
          <a:prstGeom prst="rect">
            <a:avLst/>
          </a:prstGeom>
        </p:spPr>
        <p:txBody>
          <a:bodyPr wrap="square">
            <a:spAutoFit/>
          </a:bodyPr>
          <a:lstStyle/>
          <a:p>
            <a:r>
              <a:rPr lang="en-AU" sz="4000" dirty="0">
                <a:solidFill>
                  <a:schemeClr val="tx2"/>
                </a:solidFill>
                <a:latin typeface="Eras Demi ITC" panose="020B0805030504020804" pitchFamily="34" charset="0"/>
              </a:rPr>
              <a:t>Failure to Protect Offence</a:t>
            </a:r>
          </a:p>
          <a:p>
            <a:endParaRPr lang="en-AU" sz="3200" dirty="0">
              <a:solidFill>
                <a:schemeClr val="tx2"/>
              </a:solidFill>
              <a:latin typeface="Eras Demi ITC" panose="020B0805030504020804" pitchFamily="34" charset="0"/>
            </a:endParaRPr>
          </a:p>
          <a:p>
            <a:r>
              <a:rPr lang="en-AU" sz="2800" dirty="0"/>
              <a:t>An accountable person (</a:t>
            </a:r>
            <a:r>
              <a:rPr lang="en-US" sz="2800" dirty="0"/>
              <a:t>an adult who is associated with an institution, other than a regulated volunteer) </a:t>
            </a:r>
            <a:r>
              <a:rPr lang="en-AU" sz="2800" dirty="0"/>
              <a:t>will be liable where they:</a:t>
            </a:r>
          </a:p>
          <a:p>
            <a:pPr marL="342900" indent="-342900">
              <a:buFont typeface="Arial" panose="020B0604020202020204" pitchFamily="34" charset="0"/>
              <a:buChar char="•"/>
            </a:pPr>
            <a:r>
              <a:rPr lang="en-AU" sz="2800" dirty="0"/>
              <a:t>Know there is significant risk that another adult associated with the institution will commit a child sexual offence; and</a:t>
            </a:r>
          </a:p>
          <a:p>
            <a:pPr marL="342900" indent="-342900">
              <a:buFont typeface="Arial" panose="020B0604020202020204" pitchFamily="34" charset="0"/>
              <a:buChar char="•"/>
            </a:pPr>
            <a:r>
              <a:rPr lang="en-AU" sz="2800" dirty="0"/>
              <a:t>they have the power or responsibility to reduce or remove the risk and</a:t>
            </a:r>
          </a:p>
          <a:p>
            <a:pPr marL="342900" indent="-342900">
              <a:buFont typeface="Arial" panose="020B0604020202020204" pitchFamily="34" charset="0"/>
              <a:buChar char="•"/>
            </a:pPr>
            <a:r>
              <a:rPr lang="en-AU" sz="2800" dirty="0"/>
              <a:t>they wilfully or negligently fail to reduce or remove the risk</a:t>
            </a:r>
          </a:p>
          <a:p>
            <a:endParaRPr lang="en-AU" sz="2800" dirty="0"/>
          </a:p>
          <a:p>
            <a:pPr algn="ctr"/>
            <a:r>
              <a:rPr lang="en-AU" sz="2800" b="1" dirty="0"/>
              <a:t>Penalty:  3 years imprisonment</a:t>
            </a:r>
          </a:p>
          <a:p>
            <a:pPr marL="914400" lvl="1" indent="-457200">
              <a:buFont typeface="Arial" panose="020B0604020202020204" pitchFamily="34" charset="0"/>
              <a:buChar char="•"/>
            </a:pPr>
            <a:endParaRPr lang="en-US" sz="2800" dirty="0"/>
          </a:p>
        </p:txBody>
      </p:sp>
      <p:pic>
        <p:nvPicPr>
          <p:cNvPr id="9" name="Audio 8">
            <a:extLst>
              <a:ext uri="{FF2B5EF4-FFF2-40B4-BE49-F238E27FC236}">
                <a16:creationId xmlns:a16="http://schemas.microsoft.com/office/drawing/2014/main" id="{9BF75D39-94BD-CBE7-0129-51AB27CFF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45859582"/>
      </p:ext>
    </p:extLst>
  </p:cSld>
  <p:clrMapOvr>
    <a:masterClrMapping/>
  </p:clrMapOvr>
  <mc:AlternateContent xmlns:mc="http://schemas.openxmlformats.org/markup-compatibility/2006" xmlns:p14="http://schemas.microsoft.com/office/powerpoint/2010/main">
    <mc:Choice Requires="p14">
      <p:transition spd="slow" p14:dur="2000" advTm="34721"/>
    </mc:Choice>
    <mc:Fallback xmlns="">
      <p:transition spd="slow" advTm="3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3A9754-A026-4195-BFF7-45779BE9B300}"/>
              </a:ext>
            </a:extLst>
          </p:cNvPr>
          <p:cNvSpPr txBox="1"/>
          <p:nvPr/>
        </p:nvSpPr>
        <p:spPr>
          <a:xfrm>
            <a:off x="232798" y="35600"/>
            <a:ext cx="11574391" cy="6463308"/>
          </a:xfrm>
          <a:prstGeom prst="rect">
            <a:avLst/>
          </a:prstGeom>
          <a:noFill/>
        </p:spPr>
        <p:txBody>
          <a:bodyPr wrap="square" rtlCol="0">
            <a:spAutoFit/>
          </a:bodyPr>
          <a:lstStyle/>
          <a:p>
            <a:r>
              <a:rPr lang="en-US" sz="4800" b="1" dirty="0"/>
              <a:t>Privacy Act 1988 (</a:t>
            </a:r>
            <a:r>
              <a:rPr lang="en-US" sz="4800" b="1" dirty="0" err="1"/>
              <a:t>Cth</a:t>
            </a:r>
            <a:r>
              <a:rPr lang="en-US" sz="4800" b="1" dirty="0"/>
              <a:t>)</a:t>
            </a:r>
          </a:p>
          <a:p>
            <a:endParaRPr lang="en-US" sz="3200" dirty="0"/>
          </a:p>
          <a:p>
            <a:endParaRPr lang="en-US" sz="3200" dirty="0"/>
          </a:p>
          <a:p>
            <a:endParaRPr lang="en-US" sz="3200" dirty="0"/>
          </a:p>
          <a:p>
            <a:endParaRPr lang="en-US" sz="3200" dirty="0"/>
          </a:p>
          <a:p>
            <a:r>
              <a:rPr lang="en-US" sz="3200" dirty="0"/>
              <a:t>Personal information is protected under the Commonwealth Privacy Act.</a:t>
            </a:r>
          </a:p>
          <a:p>
            <a:endParaRPr lang="en-US" sz="1200" dirty="0"/>
          </a:p>
          <a:p>
            <a:r>
              <a:rPr lang="en-US" sz="3200" b="1" dirty="0"/>
              <a:t>Exceptions:</a:t>
            </a:r>
            <a:endParaRPr lang="en-US" sz="3600" dirty="0"/>
          </a:p>
          <a:p>
            <a:pPr marL="342900" indent="-342900">
              <a:buFont typeface="Arial" panose="020B0604020202020204" pitchFamily="34" charset="0"/>
              <a:buChar char="•"/>
            </a:pPr>
            <a:r>
              <a:rPr lang="en-US" sz="3200" dirty="0"/>
              <a:t>Informed consent given by an individual</a:t>
            </a:r>
          </a:p>
          <a:p>
            <a:pPr marL="342900" indent="-342900">
              <a:buFont typeface="Arial" panose="020B0604020202020204" pitchFamily="34" charset="0"/>
              <a:buChar char="•"/>
            </a:pPr>
            <a:r>
              <a:rPr lang="en-US" sz="3200" dirty="0"/>
              <a:t>Enforcement activities e.g. Police investigation</a:t>
            </a:r>
          </a:p>
          <a:p>
            <a:pPr marL="342900" indent="-342900">
              <a:buFont typeface="Arial" panose="020B0604020202020204" pitchFamily="34" charset="0"/>
              <a:buChar char="•"/>
            </a:pPr>
            <a:r>
              <a:rPr lang="en-US" sz="3200" dirty="0"/>
              <a:t>Serious threat to safety of others</a:t>
            </a:r>
          </a:p>
          <a:p>
            <a:pPr marL="342900" indent="-342900">
              <a:buFont typeface="Arial" panose="020B0604020202020204" pitchFamily="34" charset="0"/>
              <a:buChar char="•"/>
            </a:pPr>
            <a:r>
              <a:rPr lang="en-US" sz="3200" dirty="0"/>
              <a:t>Act on unlawful activity or serious misconduct</a:t>
            </a:r>
            <a:endParaRPr lang="en-AU" sz="3200" dirty="0"/>
          </a:p>
        </p:txBody>
      </p:sp>
      <p:pic>
        <p:nvPicPr>
          <p:cNvPr id="13314" name="Picture 2" descr="Australia Privacy Act of 1988 - TermsFeed">
            <a:extLst>
              <a:ext uri="{FF2B5EF4-FFF2-40B4-BE49-F238E27FC236}">
                <a16:creationId xmlns:a16="http://schemas.microsoft.com/office/drawing/2014/main" id="{3ED6A10C-2B56-4CBB-AD42-038A92717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135" y="35600"/>
            <a:ext cx="4286865" cy="2322052"/>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extLst>
              <a:ext uri="{FF2B5EF4-FFF2-40B4-BE49-F238E27FC236}">
                <a16:creationId xmlns:a16="http://schemas.microsoft.com/office/drawing/2014/main" id="{2BB50BFA-262D-BA76-E656-A86B22CAB9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27922216"/>
      </p:ext>
    </p:extLst>
  </p:cSld>
  <p:clrMapOvr>
    <a:masterClrMapping/>
  </p:clrMapOvr>
  <mc:AlternateContent xmlns:mc="http://schemas.openxmlformats.org/markup-compatibility/2006" xmlns:p14="http://schemas.microsoft.com/office/powerpoint/2010/main">
    <mc:Choice Requires="p14">
      <p:transition spd="slow" p14:dur="2000" advTm="20433"/>
    </mc:Choice>
    <mc:Fallback xmlns="">
      <p:transition spd="slow" advTm="2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62FA3C-67ED-45A0-8FA3-8F826CB0DE67}"/>
              </a:ext>
            </a:extLst>
          </p:cNvPr>
          <p:cNvSpPr txBox="1"/>
          <p:nvPr/>
        </p:nvSpPr>
        <p:spPr>
          <a:xfrm>
            <a:off x="104809" y="97316"/>
            <a:ext cx="7356075" cy="646331"/>
          </a:xfrm>
          <a:prstGeom prst="rect">
            <a:avLst/>
          </a:prstGeom>
          <a:noFill/>
        </p:spPr>
        <p:txBody>
          <a:bodyPr wrap="square" rtlCol="0">
            <a:spAutoFit/>
          </a:bodyPr>
          <a:lstStyle/>
          <a:p>
            <a:r>
              <a:rPr lang="en-AU" sz="3600" b="1" dirty="0">
                <a:solidFill>
                  <a:schemeClr val="tx2"/>
                </a:solidFill>
                <a:latin typeface="Calibri" panose="020F0502020204030204" pitchFamily="34" charset="0"/>
              </a:rPr>
              <a:t>Who can you notify?</a:t>
            </a:r>
          </a:p>
        </p:txBody>
      </p:sp>
      <p:cxnSp>
        <p:nvCxnSpPr>
          <p:cNvPr id="9" name="Straight Connector 8">
            <a:extLst>
              <a:ext uri="{FF2B5EF4-FFF2-40B4-BE49-F238E27FC236}">
                <a16:creationId xmlns:a16="http://schemas.microsoft.com/office/drawing/2014/main" id="{D7DDB916-4072-4151-BC8B-CE114DC72F22}"/>
              </a:ext>
            </a:extLst>
          </p:cNvPr>
          <p:cNvCxnSpPr>
            <a:cxnSpLocks/>
          </p:cNvCxnSpPr>
          <p:nvPr/>
        </p:nvCxnSpPr>
        <p:spPr>
          <a:xfrm flipV="1">
            <a:off x="104808" y="805202"/>
            <a:ext cx="5169944" cy="10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839616990"/>
              </p:ext>
            </p:extLst>
          </p:nvPr>
        </p:nvGraphicFramePr>
        <p:xfrm>
          <a:off x="150527" y="1055632"/>
          <a:ext cx="11588083" cy="4000964"/>
        </p:xfrm>
        <a:graphic>
          <a:graphicData uri="http://schemas.openxmlformats.org/drawingml/2006/table">
            <a:tbl>
              <a:tblPr firstRow="1" bandRow="1">
                <a:tableStyleId>{0505E3EF-67EA-436B-97B2-0124C06EBD24}</a:tableStyleId>
              </a:tblPr>
              <a:tblGrid>
                <a:gridCol w="2729833">
                  <a:extLst>
                    <a:ext uri="{9D8B030D-6E8A-4147-A177-3AD203B41FA5}">
                      <a16:colId xmlns:a16="http://schemas.microsoft.com/office/drawing/2014/main" val="20000"/>
                    </a:ext>
                  </a:extLst>
                </a:gridCol>
                <a:gridCol w="3805326">
                  <a:extLst>
                    <a:ext uri="{9D8B030D-6E8A-4147-A177-3AD203B41FA5}">
                      <a16:colId xmlns:a16="http://schemas.microsoft.com/office/drawing/2014/main" val="20001"/>
                    </a:ext>
                  </a:extLst>
                </a:gridCol>
                <a:gridCol w="1726794">
                  <a:extLst>
                    <a:ext uri="{9D8B030D-6E8A-4147-A177-3AD203B41FA5}">
                      <a16:colId xmlns:a16="http://schemas.microsoft.com/office/drawing/2014/main" val="20002"/>
                    </a:ext>
                  </a:extLst>
                </a:gridCol>
                <a:gridCol w="3326130">
                  <a:extLst>
                    <a:ext uri="{9D8B030D-6E8A-4147-A177-3AD203B41FA5}">
                      <a16:colId xmlns:a16="http://schemas.microsoft.com/office/drawing/2014/main" val="20003"/>
                    </a:ext>
                  </a:extLst>
                </a:gridCol>
              </a:tblGrid>
              <a:tr h="934880">
                <a:tc>
                  <a:txBody>
                    <a:bodyPr/>
                    <a:lstStyle/>
                    <a:p>
                      <a:pPr algn="ctr"/>
                      <a:r>
                        <a:rPr lang="en-AU" sz="2000" b="1" dirty="0">
                          <a:solidFill>
                            <a:schemeClr val="tx2"/>
                          </a:solidFill>
                          <a:latin typeface="Calibri" panose="020F0502020204030204" pitchFamily="34" charset="0"/>
                        </a:rPr>
                        <a:t>Queensland</a:t>
                      </a:r>
                    </a:p>
                    <a:p>
                      <a:pPr algn="ctr"/>
                      <a:r>
                        <a:rPr lang="en-AU" sz="2000" b="1" dirty="0">
                          <a:solidFill>
                            <a:schemeClr val="tx2"/>
                          </a:solidFill>
                          <a:latin typeface="Calibri" panose="020F0502020204030204" pitchFamily="34" charset="0"/>
                        </a:rPr>
                        <a:t>Police</a:t>
                      </a:r>
                    </a:p>
                  </a:txBody>
                  <a:tcPr anchor="ctr"/>
                </a:tc>
                <a:tc>
                  <a:txBody>
                    <a:bodyPr/>
                    <a:lstStyle/>
                    <a:p>
                      <a:pPr algn="ctr"/>
                      <a:r>
                        <a:rPr lang="en-US" sz="2000" b="0" dirty="0">
                          <a:latin typeface="Calibri" panose="020F0502020204030204" pitchFamily="34" charset="0"/>
                        </a:rPr>
                        <a:t>131 444 (</a:t>
                      </a:r>
                      <a:r>
                        <a:rPr lang="en-US" sz="2000" b="0" dirty="0" err="1">
                          <a:latin typeface="Calibri" panose="020F0502020204030204" pitchFamily="34" charset="0"/>
                        </a:rPr>
                        <a:t>PoliceLink</a:t>
                      </a:r>
                      <a:r>
                        <a:rPr lang="en-US" sz="2000" b="0" dirty="0">
                          <a:latin typeface="Calibri" panose="020F0502020204030204" pitchFamily="34" charset="0"/>
                        </a:rPr>
                        <a:t>)</a:t>
                      </a:r>
                    </a:p>
                    <a:p>
                      <a:pPr algn="ctr"/>
                      <a:r>
                        <a:rPr lang="en-US" sz="2000" b="0" dirty="0">
                          <a:latin typeface="Calibri" panose="020F0502020204030204" pitchFamily="34" charset="0"/>
                        </a:rPr>
                        <a:t>policelink@police.qld.gov.au</a:t>
                      </a:r>
                    </a:p>
                  </a:txBody>
                  <a:tcPr anchor="ctr"/>
                </a:tc>
                <a:tc>
                  <a:txBody>
                    <a:bodyPr/>
                    <a:lstStyle/>
                    <a:p>
                      <a:pPr algn="ctr"/>
                      <a:r>
                        <a:rPr lang="en-AU" sz="2000" b="1" dirty="0">
                          <a:solidFill>
                            <a:schemeClr val="tx2"/>
                          </a:solidFill>
                          <a:latin typeface="Calibri" panose="020F0502020204030204" pitchFamily="34" charset="0"/>
                        </a:rPr>
                        <a:t>Child Safety Services</a:t>
                      </a:r>
                    </a:p>
                  </a:txBody>
                  <a:tcPr anchor="ctr"/>
                </a:tc>
                <a:tc>
                  <a:txBody>
                    <a:bodyPr/>
                    <a:lstStyle/>
                    <a:p>
                      <a:pPr algn="ctr"/>
                      <a:r>
                        <a:rPr lang="en-US" sz="2000" b="1" dirty="0">
                          <a:latin typeface="Calibri" panose="020F0502020204030204" pitchFamily="34" charset="0"/>
                        </a:rPr>
                        <a:t>Regional Intake Service </a:t>
                      </a:r>
                      <a:r>
                        <a:rPr lang="en-US" sz="2000" b="0" dirty="0">
                          <a:latin typeface="Calibri" panose="020F0502020204030204" pitchFamily="34" charset="0"/>
                        </a:rPr>
                        <a:t>1300684062</a:t>
                      </a:r>
                    </a:p>
                    <a:p>
                      <a:pPr algn="ctr"/>
                      <a:r>
                        <a:rPr lang="en-US" sz="2000" b="0" dirty="0">
                          <a:latin typeface="Calibri" panose="020F0502020204030204" pitchFamily="34" charset="0"/>
                        </a:rPr>
                        <a:t>1800 177 135 (after hours) </a:t>
                      </a:r>
                    </a:p>
                  </a:txBody>
                  <a:tcPr anchor="ctr"/>
                </a:tc>
                <a:extLst>
                  <a:ext uri="{0D108BD9-81ED-4DB2-BD59-A6C34878D82A}">
                    <a16:rowId xmlns:a16="http://schemas.microsoft.com/office/drawing/2014/main" val="10000"/>
                  </a:ext>
                </a:extLst>
              </a:tr>
              <a:tr h="13005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n/>
                          <a:solidFill>
                            <a:schemeClr val="tx2"/>
                          </a:solidFill>
                          <a:latin typeface="Calibri" panose="020F0502020204030204" pitchFamily="34" charset="0"/>
                          <a:cs typeface="Calibri" panose="020F0502020204030204" pitchFamily="34" charset="0"/>
                        </a:rPr>
                        <a:t>Professional Standards and Safeguarding Office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n/>
                          <a:solidFill>
                            <a:srgbClr val="7030A0"/>
                          </a:solidFill>
                          <a:latin typeface="Calibri" panose="020F0502020204030204" pitchFamily="34" charset="0"/>
                          <a:cs typeface="Calibri" panose="020F0502020204030204" pitchFamily="34" charset="0"/>
                        </a:rPr>
                        <a:t>CAIRNS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n/>
                          <a:latin typeface="Calibri" panose="020F0502020204030204" pitchFamily="34" charset="0"/>
                          <a:cs typeface="Calibri" panose="020F0502020204030204" pitchFamily="34" charset="0"/>
                        </a:rPr>
                        <a:t>0740509765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n/>
                          <a:latin typeface="Calibri" panose="020F0502020204030204" pitchFamily="34" charset="0"/>
                          <a:cs typeface="Calibri" panose="020F0502020204030204" pitchFamily="34" charset="0"/>
                        </a:rPr>
                        <a:t>safeguarding@cns.catholic.edu.au</a:t>
                      </a:r>
                      <a:endParaRPr lang="en-US" sz="1800" b="0" dirty="0">
                        <a:ln/>
                        <a:latin typeface="Calibri" panose="020F0502020204030204" pitchFamily="34" charset="0"/>
                        <a:cs typeface="Calibri" panose="020F0502020204030204" pitchFamily="34" charset="0"/>
                      </a:endParaRPr>
                    </a:p>
                    <a:p>
                      <a:pPr algn="ctr"/>
                      <a:endParaRPr lang="en-AU" sz="2000" b="0" dirty="0">
                        <a:latin typeface="Calibri" panose="020F0502020204030204" pitchFamily="34" charset="0"/>
                      </a:endParaRPr>
                    </a:p>
                  </a:txBody>
                  <a:tcPr anchor="ctr"/>
                </a:tc>
                <a:tc>
                  <a:txBody>
                    <a:bodyPr/>
                    <a:lstStyle/>
                    <a:p>
                      <a:pPr algn="ctr"/>
                      <a:r>
                        <a:rPr lang="en-AU" sz="2000" b="1" dirty="0" err="1">
                          <a:solidFill>
                            <a:schemeClr val="tx2"/>
                          </a:solidFill>
                          <a:latin typeface="Calibri" panose="020F0502020204030204" pitchFamily="34" charset="0"/>
                        </a:rPr>
                        <a:t>STOPline</a:t>
                      </a:r>
                      <a:endParaRPr lang="en-AU" sz="2000" b="1" dirty="0">
                        <a:solidFill>
                          <a:schemeClr val="tx2"/>
                        </a:solidFill>
                        <a:latin typeface="Calibri" panose="020F0502020204030204" pitchFamily="34" charset="0"/>
                      </a:endParaRPr>
                    </a:p>
                  </a:txBody>
                  <a:tcPr anchor="ctr"/>
                </a:tc>
                <a:tc>
                  <a:txBody>
                    <a:bodyPr/>
                    <a:lstStyle/>
                    <a:p>
                      <a:pPr algn="ctr"/>
                      <a:r>
                        <a:rPr lang="en-US" sz="2000" b="1" dirty="0">
                          <a:solidFill>
                            <a:schemeClr val="tx2"/>
                          </a:solidFill>
                          <a:latin typeface="Calibri" panose="020F0502020204030204" pitchFamily="34" charset="0"/>
                        </a:rPr>
                        <a:t>1300 304 550</a:t>
                      </a:r>
                    </a:p>
                    <a:p>
                      <a:pPr algn="ctr"/>
                      <a:r>
                        <a:rPr lang="en-US" sz="2000" b="1" dirty="0">
                          <a:solidFill>
                            <a:schemeClr val="tx2"/>
                          </a:solidFill>
                          <a:latin typeface="Calibri" panose="020F0502020204030204" pitchFamily="34" charset="0"/>
                        </a:rPr>
                        <a:t>doc@stopline.com.au</a:t>
                      </a:r>
                    </a:p>
                    <a:p>
                      <a:pPr algn="ctr"/>
                      <a:endParaRPr lang="en-AU" sz="2000" b="0" dirty="0">
                        <a:latin typeface="Calibri" panose="020F0502020204030204" pitchFamily="34" charset="0"/>
                      </a:endParaRPr>
                    </a:p>
                  </a:txBody>
                  <a:tcPr anchor="ctr"/>
                </a:tc>
                <a:extLst>
                  <a:ext uri="{0D108BD9-81ED-4DB2-BD59-A6C34878D82A}">
                    <a16:rowId xmlns:a16="http://schemas.microsoft.com/office/drawing/2014/main" val="10001"/>
                  </a:ext>
                </a:extLst>
              </a:tr>
              <a:tr h="1694610">
                <a:tc>
                  <a:txBody>
                    <a:bodyPr/>
                    <a:lstStyle/>
                    <a:p>
                      <a:pPr algn="ctr"/>
                      <a:r>
                        <a:rPr lang="en-AU" sz="2000" b="1" dirty="0">
                          <a:solidFill>
                            <a:schemeClr val="tx2"/>
                          </a:solidFill>
                          <a:latin typeface="Calibri" panose="020F0502020204030204" pitchFamily="34" charset="0"/>
                        </a:rPr>
                        <a:t>Queensland</a:t>
                      </a:r>
                    </a:p>
                    <a:p>
                      <a:pPr algn="ctr"/>
                      <a:r>
                        <a:rPr lang="en-AU" sz="2000" b="1" dirty="0">
                          <a:solidFill>
                            <a:schemeClr val="tx2"/>
                          </a:solidFill>
                          <a:latin typeface="Calibri" panose="020F0502020204030204" pitchFamily="34" charset="0"/>
                        </a:rPr>
                        <a:t>Professional Standards</a:t>
                      </a:r>
                    </a:p>
                    <a:p>
                      <a:pPr algn="ctr"/>
                      <a:r>
                        <a:rPr lang="en-AU" sz="2000" b="1" dirty="0">
                          <a:solidFill>
                            <a:schemeClr val="tx2"/>
                          </a:solidFill>
                          <a:latin typeface="Calibri" panose="020F0502020204030204" pitchFamily="34" charset="0"/>
                        </a:rPr>
                        <a:t>Office</a:t>
                      </a:r>
                    </a:p>
                  </a:txBody>
                  <a:tcPr anchor="ctr"/>
                </a:tc>
                <a:tc>
                  <a:txBody>
                    <a:bodyPr/>
                    <a:lstStyle/>
                    <a:p>
                      <a:pPr algn="ctr"/>
                      <a:r>
                        <a:rPr lang="en-US" sz="2000" b="0" dirty="0">
                          <a:latin typeface="Calibri" panose="020F0502020204030204" pitchFamily="34" charset="0"/>
                        </a:rPr>
                        <a:t>1800 337 928</a:t>
                      </a:r>
                    </a:p>
                    <a:p>
                      <a:pPr algn="ctr"/>
                      <a:r>
                        <a:rPr lang="en-US" sz="2000" b="0" dirty="0">
                          <a:latin typeface="Calibri" panose="020F0502020204030204" pitchFamily="34" charset="0"/>
                        </a:rPr>
                        <a:t>psoqld@catholic.net.au</a:t>
                      </a:r>
                    </a:p>
                    <a:p>
                      <a:pPr algn="ctr"/>
                      <a:endParaRPr lang="en-AU" sz="2000" b="0" dirty="0">
                        <a:latin typeface="Calibri" panose="020F0502020204030204" pitchFamily="34" charset="0"/>
                      </a:endParaRPr>
                    </a:p>
                  </a:txBody>
                  <a:tcPr anchor="ctr"/>
                </a:tc>
                <a:tc>
                  <a:txBody>
                    <a:bodyPr/>
                    <a:lstStyle/>
                    <a:p>
                      <a:pPr algn="ctr"/>
                      <a:r>
                        <a:rPr lang="en-AU" sz="2000" b="1" dirty="0">
                          <a:solidFill>
                            <a:schemeClr val="tx2"/>
                          </a:solidFill>
                          <a:latin typeface="Calibri" panose="020F0502020204030204" pitchFamily="34" charset="0"/>
                        </a:rPr>
                        <a:t>Office of the Public</a:t>
                      </a:r>
                      <a:r>
                        <a:rPr lang="en-AU" sz="2000" b="1" baseline="0" dirty="0">
                          <a:solidFill>
                            <a:schemeClr val="tx2"/>
                          </a:solidFill>
                          <a:latin typeface="Calibri" panose="020F0502020204030204" pitchFamily="34" charset="0"/>
                        </a:rPr>
                        <a:t> Guardian</a:t>
                      </a:r>
                      <a:endParaRPr lang="en-AU" sz="2000" b="1" dirty="0">
                        <a:solidFill>
                          <a:schemeClr val="tx2"/>
                        </a:solidFill>
                        <a:latin typeface="Calibri" panose="020F0502020204030204" pitchFamily="34" charset="0"/>
                      </a:endParaRPr>
                    </a:p>
                  </a:txBody>
                  <a:tcPr anchor="ctr"/>
                </a:tc>
                <a:tc>
                  <a:txBody>
                    <a:bodyPr/>
                    <a:lstStyle/>
                    <a:p>
                      <a:pPr algn="ctr"/>
                      <a:r>
                        <a:rPr lang="en-AU" sz="2000" b="0" dirty="0">
                          <a:latin typeface="Calibri" panose="020F0502020204030204" pitchFamily="34" charset="0"/>
                        </a:rPr>
                        <a:t>1300</a:t>
                      </a:r>
                      <a:r>
                        <a:rPr lang="en-AU" sz="2000" b="0" baseline="0" dirty="0">
                          <a:latin typeface="Calibri" panose="020F0502020204030204" pitchFamily="34" charset="0"/>
                        </a:rPr>
                        <a:t> 653 187</a:t>
                      </a:r>
                    </a:p>
                    <a:p>
                      <a:pPr algn="ctr"/>
                      <a:r>
                        <a:rPr lang="en-AU" sz="1800" b="0" baseline="0" dirty="0">
                          <a:latin typeface="Calibri" panose="020F0502020204030204" pitchFamily="34" charset="0"/>
                        </a:rPr>
                        <a:t>adult@publicguardian.qld.gov.au</a:t>
                      </a:r>
                      <a:endParaRPr lang="en-AU" sz="1800" b="0" dirty="0">
                        <a:latin typeface="Calibri" panose="020F0502020204030204" pitchFamily="34" charset="0"/>
                      </a:endParaRPr>
                    </a:p>
                  </a:txBody>
                  <a:tcPr anchor="ctr"/>
                </a:tc>
                <a:extLst>
                  <a:ext uri="{0D108BD9-81ED-4DB2-BD59-A6C34878D82A}">
                    <a16:rowId xmlns:a16="http://schemas.microsoft.com/office/drawing/2014/main" val="10002"/>
                  </a:ext>
                </a:extLst>
              </a:tr>
            </a:tbl>
          </a:graphicData>
        </a:graphic>
      </p:graphicFrame>
      <p:sp>
        <p:nvSpPr>
          <p:cNvPr id="10" name="TextBox 9"/>
          <p:cNvSpPr txBox="1"/>
          <p:nvPr/>
        </p:nvSpPr>
        <p:spPr>
          <a:xfrm>
            <a:off x="964549" y="5373105"/>
            <a:ext cx="10605017" cy="461665"/>
          </a:xfrm>
          <a:prstGeom prst="rect">
            <a:avLst/>
          </a:prstGeom>
          <a:noFill/>
        </p:spPr>
        <p:txBody>
          <a:bodyPr wrap="square" rtlCol="0">
            <a:spAutoFit/>
          </a:bodyPr>
          <a:lstStyle/>
          <a:p>
            <a:pPr algn="ctr"/>
            <a:r>
              <a:rPr lang="en-AU" sz="2400" b="1" dirty="0">
                <a:solidFill>
                  <a:schemeClr val="tx2"/>
                </a:solidFill>
                <a:latin typeface="Calibri" panose="020F0502020204030204" pitchFamily="34" charset="0"/>
              </a:rPr>
              <a:t>Call ‘000’ in an emergency or where a person is in immediate danger/risk.</a:t>
            </a:r>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07" y="5263487"/>
            <a:ext cx="680900" cy="680900"/>
          </a:xfrm>
          <a:prstGeom prst="rect">
            <a:avLst/>
          </a:prstGeom>
          <a:solidFill>
            <a:schemeClr val="bg1"/>
          </a:solidFill>
          <a:ln>
            <a:noFill/>
          </a:ln>
        </p:spPr>
      </p:pic>
      <p:pic>
        <p:nvPicPr>
          <p:cNvPr id="18" name="Audio 17">
            <a:extLst>
              <a:ext uri="{FF2B5EF4-FFF2-40B4-BE49-F238E27FC236}">
                <a16:creationId xmlns:a16="http://schemas.microsoft.com/office/drawing/2014/main" id="{853420EC-9332-7C32-C323-D5EB312CBE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39063190"/>
      </p:ext>
    </p:extLst>
  </p:cSld>
  <p:clrMapOvr>
    <a:masterClrMapping/>
  </p:clrMapOvr>
  <mc:AlternateContent xmlns:mc="http://schemas.openxmlformats.org/markup-compatibility/2006" xmlns:p14="http://schemas.microsoft.com/office/powerpoint/2010/main">
    <mc:Choice Requires="p14">
      <p:transition spd="slow" p14:dur="2000" advTm="36125"/>
    </mc:Choice>
    <mc:Fallback xmlns="">
      <p:transition spd="slow" advTm="36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781" y="209275"/>
            <a:ext cx="5955631" cy="707886"/>
          </a:xfrm>
          <a:prstGeom prst="rect">
            <a:avLst/>
          </a:prstGeom>
          <a:solidFill>
            <a:schemeClr val="bg1"/>
          </a:solidFill>
        </p:spPr>
        <p:txBody>
          <a:bodyPr wrap="square" rtlCol="0">
            <a:spAutoFit/>
          </a:bodyPr>
          <a:lstStyle/>
          <a:p>
            <a:r>
              <a:rPr lang="en-AU" sz="4000" dirty="0">
                <a:solidFill>
                  <a:schemeClr val="tx2"/>
                </a:solidFill>
                <a:latin typeface="Calibri" panose="020F0502020204030204" pitchFamily="34" charset="0"/>
              </a:rPr>
              <a:t>Background</a:t>
            </a:r>
          </a:p>
        </p:txBody>
      </p:sp>
      <p:cxnSp>
        <p:nvCxnSpPr>
          <p:cNvPr id="9" name="Straight Connector 8"/>
          <p:cNvCxnSpPr/>
          <p:nvPr/>
        </p:nvCxnSpPr>
        <p:spPr>
          <a:xfrm>
            <a:off x="218781" y="878601"/>
            <a:ext cx="49781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4552" y="1249363"/>
            <a:ext cx="11242460" cy="3847207"/>
          </a:xfrm>
          <a:prstGeom prst="rect">
            <a:avLst/>
          </a:prstGeom>
          <a:noFill/>
        </p:spPr>
        <p:txBody>
          <a:bodyPr wrap="square" rtlCol="0">
            <a:spAutoFit/>
          </a:bodyPr>
          <a:lstStyle/>
          <a:p>
            <a:pPr marL="171450" indent="-171450">
              <a:spcAft>
                <a:spcPts val="1200"/>
              </a:spcAft>
              <a:buFont typeface="Arial" panose="020B0604020202020204" pitchFamily="34" charset="0"/>
              <a:buChar char="•"/>
            </a:pPr>
            <a:r>
              <a:rPr lang="en-US" sz="3200" dirty="0">
                <a:solidFill>
                  <a:schemeClr val="accent1">
                    <a:lumMod val="75000"/>
                  </a:schemeClr>
                </a:solidFill>
                <a:latin typeface="Calibri" panose="020F0502020204030204" pitchFamily="34" charset="0"/>
                <a:cs typeface="Calibri" panose="020F0502020204030204" pitchFamily="34" charset="0"/>
              </a:rPr>
              <a:t>The </a:t>
            </a:r>
            <a:r>
              <a:rPr lang="en-US" sz="3200" b="1" dirty="0">
                <a:solidFill>
                  <a:schemeClr val="accent1">
                    <a:lumMod val="75000"/>
                  </a:schemeClr>
                </a:solidFill>
                <a:latin typeface="Calibri" panose="020F0502020204030204" pitchFamily="34" charset="0"/>
                <a:cs typeface="Calibri" panose="020F0502020204030204" pitchFamily="34" charset="0"/>
              </a:rPr>
              <a:t>Royal Commission into Institutional Responses to Child Sexual Abuse </a:t>
            </a:r>
            <a:r>
              <a:rPr lang="en-US" sz="3200" dirty="0">
                <a:solidFill>
                  <a:schemeClr val="accent1">
                    <a:lumMod val="75000"/>
                  </a:schemeClr>
                </a:solidFill>
                <a:latin typeface="Calibri" panose="020F0502020204030204" pitchFamily="34" charset="0"/>
                <a:cs typeface="Calibri" panose="020F0502020204030204" pitchFamily="34" charset="0"/>
              </a:rPr>
              <a:t>was established in January 2013. </a:t>
            </a:r>
          </a:p>
          <a:p>
            <a:pPr marL="171450" indent="-171450">
              <a:spcAft>
                <a:spcPts val="1200"/>
              </a:spcAft>
              <a:buFont typeface="Arial" panose="020B0604020202020204" pitchFamily="34" charset="0"/>
              <a:buChar char="•"/>
            </a:pPr>
            <a:r>
              <a:rPr lang="en-US" sz="3200" dirty="0">
                <a:solidFill>
                  <a:schemeClr val="accent1">
                    <a:lumMod val="75000"/>
                  </a:schemeClr>
                </a:solidFill>
                <a:latin typeface="Calibri" panose="020F0502020204030204" pitchFamily="34" charset="0"/>
                <a:cs typeface="Calibri" panose="020F0502020204030204" pitchFamily="34" charset="0"/>
              </a:rPr>
              <a:t>In December, 2017 the Commission presented its final report to the Governor-General detailing the findings.</a:t>
            </a:r>
          </a:p>
          <a:p>
            <a:pPr marL="171450" indent="-171450">
              <a:spcAft>
                <a:spcPts val="1200"/>
              </a:spcAft>
              <a:buFont typeface="Arial" panose="020B0604020202020204" pitchFamily="34" charset="0"/>
              <a:buChar char="•"/>
            </a:pPr>
            <a:r>
              <a:rPr lang="en-US" sz="3200" dirty="0">
                <a:solidFill>
                  <a:schemeClr val="accent1">
                    <a:lumMod val="75000"/>
                  </a:schemeClr>
                </a:solidFill>
                <a:latin typeface="Calibri" panose="020F0502020204030204" pitchFamily="34" charset="0"/>
                <a:cs typeface="Calibri" panose="020F0502020204030204" pitchFamily="34" charset="0"/>
              </a:rPr>
              <a:t>Volume Six (6) of the Royal Commission’s final report outlined how child safeguarding standards would make </a:t>
            </a:r>
            <a:r>
              <a:rPr lang="en-GB" sz="3200" dirty="0">
                <a:solidFill>
                  <a:schemeClr val="accent1">
                    <a:lumMod val="75000"/>
                  </a:schemeClr>
                </a:solidFill>
                <a:latin typeface="Calibri" panose="020F0502020204030204" pitchFamily="34" charset="0"/>
                <a:cs typeface="Calibri" panose="020F0502020204030204" pitchFamily="34" charset="0"/>
              </a:rPr>
              <a:t>organisations</a:t>
            </a:r>
            <a:r>
              <a:rPr lang="en-US" sz="3200" dirty="0">
                <a:solidFill>
                  <a:schemeClr val="accent1">
                    <a:lumMod val="75000"/>
                  </a:schemeClr>
                </a:solidFill>
                <a:latin typeface="Calibri" panose="020F0502020204030204" pitchFamily="34" charset="0"/>
                <a:cs typeface="Calibri" panose="020F0502020204030204" pitchFamily="34" charset="0"/>
              </a:rPr>
              <a:t> safer for children, and how regulatory oversight could be improved.</a:t>
            </a:r>
          </a:p>
        </p:txBody>
      </p:sp>
      <p:pic>
        <p:nvPicPr>
          <p:cNvPr id="14" name="Audio 13">
            <a:extLst>
              <a:ext uri="{FF2B5EF4-FFF2-40B4-BE49-F238E27FC236}">
                <a16:creationId xmlns:a16="http://schemas.microsoft.com/office/drawing/2014/main" id="{C8AF051F-2DBC-FA3E-B6DB-CED1019F2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23207248"/>
      </p:ext>
    </p:extLst>
  </p:cSld>
  <p:clrMapOvr>
    <a:masterClrMapping/>
  </p:clrMapOvr>
  <mc:AlternateContent xmlns:mc="http://schemas.openxmlformats.org/markup-compatibility/2006" xmlns:p14="http://schemas.microsoft.com/office/powerpoint/2010/main">
    <mc:Choice Requires="p14">
      <p:transition spd="slow" p14:dur="2000" advTm="44701"/>
    </mc:Choice>
    <mc:Fallback xmlns="">
      <p:transition spd="slow" advTm="4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62FA3C-67ED-45A0-8FA3-8F826CB0DE67}"/>
              </a:ext>
            </a:extLst>
          </p:cNvPr>
          <p:cNvSpPr txBox="1"/>
          <p:nvPr/>
        </p:nvSpPr>
        <p:spPr>
          <a:xfrm>
            <a:off x="199634" y="66378"/>
            <a:ext cx="10621103" cy="646331"/>
          </a:xfrm>
          <a:prstGeom prst="rect">
            <a:avLst/>
          </a:prstGeom>
          <a:noFill/>
        </p:spPr>
        <p:txBody>
          <a:bodyPr wrap="square" rtlCol="0">
            <a:spAutoFit/>
          </a:bodyPr>
          <a:lstStyle/>
          <a:p>
            <a:r>
              <a:rPr lang="en-AU" sz="3600" b="1" dirty="0">
                <a:solidFill>
                  <a:schemeClr val="tx2"/>
                </a:solidFill>
                <a:latin typeface="Calibri" panose="020F0502020204030204" pitchFamily="34" charset="0"/>
              </a:rPr>
              <a:t>Mandatory Reporters – Child Abuse/Neglect</a:t>
            </a:r>
          </a:p>
        </p:txBody>
      </p:sp>
      <p:cxnSp>
        <p:nvCxnSpPr>
          <p:cNvPr id="9" name="Straight Connector 8">
            <a:extLst>
              <a:ext uri="{FF2B5EF4-FFF2-40B4-BE49-F238E27FC236}">
                <a16:creationId xmlns:a16="http://schemas.microsoft.com/office/drawing/2014/main" id="{D7DDB916-4072-4151-BC8B-CE114DC72F22}"/>
              </a:ext>
            </a:extLst>
          </p:cNvPr>
          <p:cNvCxnSpPr>
            <a:cxnSpLocks/>
          </p:cNvCxnSpPr>
          <p:nvPr/>
        </p:nvCxnSpPr>
        <p:spPr>
          <a:xfrm>
            <a:off x="199634" y="718794"/>
            <a:ext cx="98473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9634" y="629483"/>
            <a:ext cx="11687566" cy="5632311"/>
          </a:xfrm>
          <a:prstGeom prst="rect">
            <a:avLst/>
          </a:prstGeom>
          <a:noFill/>
        </p:spPr>
        <p:txBody>
          <a:bodyPr wrap="square" rtlCol="0">
            <a:spAutoFit/>
          </a:bodyPr>
          <a:lstStyle/>
          <a:p>
            <a:pPr marL="342900" indent="-342900">
              <a:buClr>
                <a:srgbClr val="C00000"/>
              </a:buClr>
              <a:buFont typeface="Arial" panose="020B0604020202020204" pitchFamily="34" charset="0"/>
              <a:buChar char="•"/>
            </a:pPr>
            <a:endParaRPr lang="en-AU" sz="800" dirty="0">
              <a:latin typeface="Times New Roman" panose="02020603050405020304" pitchFamily="18" charset="0"/>
              <a:cs typeface="Times New Roman" panose="02020603050405020304" pitchFamily="18" charset="0"/>
            </a:endParaRPr>
          </a:p>
          <a:p>
            <a:pPr>
              <a:buClr>
                <a:srgbClr val="C00000"/>
              </a:buClr>
            </a:pPr>
            <a:r>
              <a:rPr lang="en-AU" sz="2600" dirty="0">
                <a:latin typeface="Calibri" panose="020F0502020204030204" pitchFamily="34" charset="0"/>
                <a:cs typeface="Times New Roman" panose="02020603050405020304" pitchFamily="18" charset="0"/>
              </a:rPr>
              <a:t>Qld legislation outlines a range of roles and jobs that by law must report any suspected child abuse or neglect.</a:t>
            </a:r>
          </a:p>
          <a:p>
            <a:pPr>
              <a:buClr>
                <a:srgbClr val="C00000"/>
              </a:buClr>
            </a:pPr>
            <a:endParaRPr lang="en-US" sz="1600" dirty="0">
              <a:latin typeface="Calibri" panose="020F0502020204030204" pitchFamily="34" charset="0"/>
              <a:cs typeface="Times New Roman" panose="02020603050405020304" pitchFamily="18" charset="0"/>
            </a:endParaRPr>
          </a:p>
          <a:p>
            <a:pPr>
              <a:buClr>
                <a:srgbClr val="C00000"/>
              </a:buClr>
            </a:pPr>
            <a:r>
              <a:rPr lang="en-US" sz="2600" b="1" i="1" dirty="0">
                <a:solidFill>
                  <a:schemeClr val="tx2"/>
                </a:solidFill>
                <a:latin typeface="Calibri" panose="020F0502020204030204" pitchFamily="34" charset="0"/>
                <a:cs typeface="Times New Roman" panose="02020603050405020304" pitchFamily="18" charset="0"/>
              </a:rPr>
              <a:t>Child Protection Act 1999 </a:t>
            </a:r>
            <a:r>
              <a:rPr lang="en-US" sz="2600" b="1" dirty="0">
                <a:solidFill>
                  <a:schemeClr val="tx2"/>
                </a:solidFill>
                <a:latin typeface="Calibri" panose="020F0502020204030204" pitchFamily="34" charset="0"/>
                <a:cs typeface="Times New Roman" panose="02020603050405020304" pitchFamily="18" charset="0"/>
              </a:rPr>
              <a:t>(</a:t>
            </a:r>
            <a:r>
              <a:rPr lang="en-US" sz="2600" b="1" dirty="0" err="1">
                <a:solidFill>
                  <a:schemeClr val="tx2"/>
                </a:solidFill>
                <a:latin typeface="Calibri" panose="020F0502020204030204" pitchFamily="34" charset="0"/>
                <a:cs typeface="Times New Roman" panose="02020603050405020304" pitchFamily="18" charset="0"/>
              </a:rPr>
              <a:t>Qld</a:t>
            </a:r>
            <a:r>
              <a:rPr lang="en-US" sz="2600" b="1" dirty="0">
                <a:solidFill>
                  <a:schemeClr val="tx2"/>
                </a:solidFill>
                <a:latin typeface="Calibri" panose="020F0502020204030204" pitchFamily="34" charset="0"/>
                <a:cs typeface="Times New Roman" panose="02020603050405020304" pitchFamily="18" charset="0"/>
              </a:rPr>
              <a:t>)</a:t>
            </a:r>
            <a:endParaRPr lang="en-US" sz="2600" b="1" i="1" dirty="0">
              <a:solidFill>
                <a:schemeClr val="tx2"/>
              </a:solidFill>
              <a:latin typeface="Calibri" panose="020F0502020204030204" pitchFamily="34" charset="0"/>
              <a:cs typeface="Times New Roman" panose="02020603050405020304" pitchFamily="18" charset="0"/>
            </a:endParaRPr>
          </a:p>
          <a:p>
            <a:pPr marL="342900" indent="-342900">
              <a:buClr>
                <a:srgbClr val="C00000"/>
              </a:buClr>
              <a:buFont typeface="Arial" panose="020B0604020202020204" pitchFamily="34" charset="0"/>
              <a:buChar char="•"/>
            </a:pPr>
            <a:r>
              <a:rPr lang="en-US" sz="2600" dirty="0">
                <a:latin typeface="Calibri" panose="020F0502020204030204" pitchFamily="34" charset="0"/>
                <a:cs typeface="Times New Roman" panose="02020603050405020304" pitchFamily="18" charset="0"/>
              </a:rPr>
              <a:t>teachers</a:t>
            </a:r>
          </a:p>
          <a:p>
            <a:pPr marL="342900" indent="-342900">
              <a:buClr>
                <a:srgbClr val="C00000"/>
              </a:buClr>
              <a:buFont typeface="Arial" panose="020B0604020202020204" pitchFamily="34" charset="0"/>
              <a:buChar char="•"/>
            </a:pPr>
            <a:r>
              <a:rPr lang="en-US" sz="2600" dirty="0">
                <a:latin typeface="Calibri" panose="020F0502020204030204" pitchFamily="34" charset="0"/>
                <a:cs typeface="Times New Roman" panose="02020603050405020304" pitchFamily="18" charset="0"/>
              </a:rPr>
              <a:t>doctors</a:t>
            </a:r>
          </a:p>
          <a:p>
            <a:pPr marL="342900" indent="-342900">
              <a:buClr>
                <a:srgbClr val="C00000"/>
              </a:buClr>
              <a:buFont typeface="Arial" panose="020B0604020202020204" pitchFamily="34" charset="0"/>
              <a:buChar char="•"/>
            </a:pPr>
            <a:r>
              <a:rPr lang="en-US" sz="2600" dirty="0">
                <a:latin typeface="Calibri" panose="020F0502020204030204" pitchFamily="34" charset="0"/>
                <a:cs typeface="Times New Roman" panose="02020603050405020304" pitchFamily="18" charset="0"/>
              </a:rPr>
              <a:t>registered nurses</a:t>
            </a:r>
          </a:p>
          <a:p>
            <a:pPr marL="342900" indent="-342900">
              <a:buClr>
                <a:srgbClr val="C00000"/>
              </a:buClr>
              <a:buFont typeface="Arial" panose="020B0604020202020204" pitchFamily="34" charset="0"/>
              <a:buChar char="•"/>
            </a:pPr>
            <a:r>
              <a:rPr lang="en-US" sz="2600" dirty="0">
                <a:latin typeface="Calibri" panose="020F0502020204030204" pitchFamily="34" charset="0"/>
                <a:cs typeface="Times New Roman" panose="02020603050405020304" pitchFamily="18" charset="0"/>
              </a:rPr>
              <a:t>police officers </a:t>
            </a:r>
          </a:p>
          <a:p>
            <a:pPr marL="342900" indent="-342900">
              <a:buClr>
                <a:srgbClr val="C00000"/>
              </a:buClr>
              <a:buFont typeface="Arial" panose="020B0604020202020204" pitchFamily="34" charset="0"/>
              <a:buChar char="•"/>
            </a:pPr>
            <a:r>
              <a:rPr lang="en-US" sz="2600" dirty="0">
                <a:latin typeface="Calibri" panose="020F0502020204030204" pitchFamily="34" charset="0"/>
                <a:cs typeface="Times New Roman" panose="02020603050405020304" pitchFamily="18" charset="0"/>
              </a:rPr>
              <a:t>a person performing a child advocate function under the </a:t>
            </a:r>
            <a:r>
              <a:rPr lang="en-US" sz="2600" i="1" dirty="0">
                <a:latin typeface="Calibri" panose="020F0502020204030204" pitchFamily="34" charset="0"/>
                <a:cs typeface="Times New Roman" panose="02020603050405020304" pitchFamily="18" charset="0"/>
              </a:rPr>
              <a:t>Public Guardian Act 2014</a:t>
            </a:r>
          </a:p>
          <a:p>
            <a:pPr marL="342900" indent="-342900">
              <a:buClr>
                <a:srgbClr val="C00000"/>
              </a:buClr>
              <a:buFont typeface="Arial" panose="020B0604020202020204" pitchFamily="34" charset="0"/>
              <a:buChar char="•"/>
            </a:pPr>
            <a:r>
              <a:rPr lang="en-US" sz="2600" dirty="0">
                <a:latin typeface="Calibri" panose="020F0502020204030204" pitchFamily="34" charset="0"/>
                <a:cs typeface="Times New Roman" panose="02020603050405020304" pitchFamily="18" charset="0"/>
              </a:rPr>
              <a:t>early childhood education and care professionals</a:t>
            </a:r>
          </a:p>
          <a:p>
            <a:pPr marL="342900" indent="-342900">
              <a:buClr>
                <a:srgbClr val="C00000"/>
              </a:buClr>
              <a:buFont typeface="Arial" panose="020B0604020202020204" pitchFamily="34" charset="0"/>
              <a:buChar char="•"/>
            </a:pPr>
            <a:endParaRPr lang="en-AU" sz="1400" dirty="0">
              <a:solidFill>
                <a:srgbClr val="C00000"/>
              </a:solidFill>
              <a:latin typeface="Calibri" panose="020F0502020204030204" pitchFamily="34" charset="0"/>
              <a:cs typeface="Times New Roman" panose="02020603050405020304" pitchFamily="18" charset="0"/>
            </a:endParaRPr>
          </a:p>
          <a:p>
            <a:pPr>
              <a:buClr>
                <a:srgbClr val="C00000"/>
              </a:buClr>
            </a:pPr>
            <a:r>
              <a:rPr lang="en-AU" sz="2600" b="1" i="1" dirty="0">
                <a:solidFill>
                  <a:schemeClr val="tx2"/>
                </a:solidFill>
                <a:latin typeface="Calibri" panose="020F0502020204030204" pitchFamily="34" charset="0"/>
                <a:cs typeface="Times New Roman" panose="02020603050405020304" pitchFamily="18" charset="0"/>
              </a:rPr>
              <a:t>Education (General Provisions) Act 2006 </a:t>
            </a:r>
            <a:r>
              <a:rPr lang="en-AU" sz="2600" b="1" dirty="0">
                <a:solidFill>
                  <a:schemeClr val="tx2"/>
                </a:solidFill>
                <a:latin typeface="Calibri" panose="020F0502020204030204" pitchFamily="34" charset="0"/>
                <a:cs typeface="Times New Roman" panose="02020603050405020304" pitchFamily="18" charset="0"/>
              </a:rPr>
              <a:t>(Qld) – Reporting Sexual Abuse</a:t>
            </a:r>
          </a:p>
          <a:p>
            <a:pPr marL="342900" indent="-342900">
              <a:buClr>
                <a:srgbClr val="C00000"/>
              </a:buClr>
              <a:buFont typeface="Arial" panose="020B0604020202020204" pitchFamily="34" charset="0"/>
              <a:buChar char="•"/>
            </a:pPr>
            <a:r>
              <a:rPr lang="en-US" sz="2600" dirty="0">
                <a:latin typeface="Calibri" panose="020F0502020204030204" pitchFamily="34" charset="0"/>
                <a:cs typeface="Times New Roman" panose="02020603050405020304" pitchFamily="18" charset="0"/>
              </a:rPr>
              <a:t>All staff members (</a:t>
            </a:r>
            <a:r>
              <a:rPr lang="en-US" sz="2600" i="1" dirty="0">
                <a:latin typeface="Calibri" panose="020F0502020204030204" pitchFamily="34" charset="0"/>
                <a:cs typeface="Times New Roman" panose="02020603050405020304" pitchFamily="18" charset="0"/>
              </a:rPr>
              <a:t>i.e.: not only teachers)</a:t>
            </a:r>
            <a:endParaRPr lang="en-US" sz="2600" dirty="0">
              <a:latin typeface="Calibri" panose="020F0502020204030204" pitchFamily="34" charset="0"/>
              <a:cs typeface="Times New Roman" panose="02020603050405020304" pitchFamily="18" charset="0"/>
            </a:endParaRPr>
          </a:p>
          <a:p>
            <a:pPr marL="342900" indent="-342900">
              <a:buClr>
                <a:srgbClr val="C00000"/>
              </a:buClr>
              <a:buFont typeface="Arial" panose="020B0604020202020204" pitchFamily="34" charset="0"/>
              <a:buChar char="•"/>
            </a:pPr>
            <a:r>
              <a:rPr lang="en-US" sz="2600" dirty="0">
                <a:latin typeface="Calibri" panose="020F0502020204030204" pitchFamily="34" charset="0"/>
                <a:cs typeface="Times New Roman" panose="02020603050405020304" pitchFamily="18" charset="0"/>
              </a:rPr>
              <a:t>School Board &amp; </a:t>
            </a:r>
            <a:r>
              <a:rPr lang="en-AU" sz="2600" dirty="0">
                <a:latin typeface="Calibri" panose="020F0502020204030204" pitchFamily="34" charset="0"/>
                <a:cs typeface="Times New Roman" panose="02020603050405020304" pitchFamily="18" charset="0"/>
              </a:rPr>
              <a:t>Principals must report to police</a:t>
            </a:r>
            <a:endParaRPr lang="en-US" sz="2600" dirty="0">
              <a:latin typeface="Calibri" panose="020F0502020204030204" pitchFamily="34" charset="0"/>
              <a:cs typeface="Times New Roman" panose="02020603050405020304" pitchFamily="18" charset="0"/>
            </a:endParaRPr>
          </a:p>
        </p:txBody>
      </p:sp>
      <p:pic>
        <p:nvPicPr>
          <p:cNvPr id="12" name="Audio 11">
            <a:extLst>
              <a:ext uri="{FF2B5EF4-FFF2-40B4-BE49-F238E27FC236}">
                <a16:creationId xmlns:a16="http://schemas.microsoft.com/office/drawing/2014/main" id="{EEB1A909-CF0E-9F09-110D-6B2663D68F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57492407"/>
      </p:ext>
    </p:extLst>
  </p:cSld>
  <p:clrMapOvr>
    <a:masterClrMapping/>
  </p:clrMapOvr>
  <mc:AlternateContent xmlns:mc="http://schemas.openxmlformats.org/markup-compatibility/2006" xmlns:p14="http://schemas.microsoft.com/office/powerpoint/2010/main">
    <mc:Choice Requires="p14">
      <p:transition spd="slow" p14:dur="2000" advTm="16333"/>
    </mc:Choice>
    <mc:Fallback xmlns="">
      <p:transition spd="slow" advTm="1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6" name="TextBox 5"/>
          <p:cNvSpPr txBox="1"/>
          <p:nvPr/>
        </p:nvSpPr>
        <p:spPr>
          <a:xfrm>
            <a:off x="4998720" y="2017252"/>
            <a:ext cx="6809231" cy="2831544"/>
          </a:xfrm>
          <a:prstGeom prst="rect">
            <a:avLst/>
          </a:prstGeom>
          <a:noFill/>
        </p:spPr>
        <p:txBody>
          <a:bodyPr wrap="square" rtlCol="0">
            <a:spAutoFit/>
          </a:bodyPr>
          <a:lstStyle/>
          <a:p>
            <a:pPr indent="-609585" algn="ctr"/>
            <a:endParaRPr lang="ms-MY" sz="28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a:p>
            <a:pPr indent="-609585" algn="ctr"/>
            <a:r>
              <a:rPr lang="en-US" sz="4800" b="1" dirty="0">
                <a:solidFill>
                  <a:schemeClr val="bg1"/>
                </a:solidFill>
                <a:latin typeface="Calibri" panose="020F0502020204030204" pitchFamily="34" charset="0"/>
                <a:ea typeface="Open Sans" panose="020B0606030504020204" pitchFamily="34" charset="0"/>
                <a:cs typeface="Calibri" panose="020F0502020204030204" pitchFamily="34" charset="0"/>
              </a:rPr>
              <a:t>Safeguarding is everyone’s responsibility.</a:t>
            </a:r>
          </a:p>
          <a:p>
            <a:pPr indent="-609585" algn="ctr"/>
            <a:endParaRPr lang="en-US" sz="5400" b="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 name="TextBox 3"/>
          <p:cNvSpPr txBox="1"/>
          <p:nvPr/>
        </p:nvSpPr>
        <p:spPr>
          <a:xfrm>
            <a:off x="1744669" y="366546"/>
            <a:ext cx="8280400" cy="1107996"/>
          </a:xfrm>
          <a:prstGeom prst="rect">
            <a:avLst/>
          </a:prstGeom>
          <a:noFill/>
        </p:spPr>
        <p:txBody>
          <a:bodyPr wrap="square" rtlCol="0">
            <a:spAutoFit/>
          </a:bodyPr>
          <a:lstStyle/>
          <a:p>
            <a:pPr indent="-609585" algn="ctr"/>
            <a:r>
              <a:rPr lang="ms-MY" sz="6600" b="1" dirty="0">
                <a:solidFill>
                  <a:schemeClr val="bg1"/>
                </a:solidFill>
                <a:latin typeface="Calibri" panose="020F0502020204030204" pitchFamily="34" charset="0"/>
                <a:ea typeface="Open Sans" panose="020B0606030504020204" pitchFamily="34" charset="0"/>
                <a:cs typeface="Calibri" panose="020F0502020204030204" pitchFamily="34" charset="0"/>
              </a:rPr>
              <a:t>Key Message</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725" y="564534"/>
            <a:ext cx="1883211" cy="910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udio 9">
            <a:extLst>
              <a:ext uri="{FF2B5EF4-FFF2-40B4-BE49-F238E27FC236}">
                <a16:creationId xmlns:a16="http://schemas.microsoft.com/office/drawing/2014/main" id="{D678E25D-A7BF-47E4-3D00-619E39DDA3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49731660"/>
      </p:ext>
    </p:extLst>
  </p:cSld>
  <p:clrMapOvr>
    <a:masterClrMapping/>
  </p:clrMapOvr>
  <mc:AlternateContent xmlns:mc="http://schemas.openxmlformats.org/markup-compatibility/2006" xmlns:p14="http://schemas.microsoft.com/office/powerpoint/2010/main">
    <mc:Choice Requires="p14">
      <p:transition spd="slow" p14:dur="2000" advTm="7080"/>
    </mc:Choice>
    <mc:Fallback xmlns="">
      <p:transition spd="slow" advTm="7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172" y="2849878"/>
            <a:ext cx="11979798" cy="3046988"/>
          </a:xfrm>
          <a:prstGeom prst="rect">
            <a:avLst/>
          </a:prstGeom>
          <a:noFill/>
        </p:spPr>
        <p:txBody>
          <a:bodyPr wrap="square" rtlCol="0">
            <a:spAutoFit/>
          </a:bodyPr>
          <a:lstStyle/>
          <a:p>
            <a:pPr indent="-609585" algn="ctr"/>
            <a:r>
              <a:rPr lang="en-AU" sz="3200" b="1" dirty="0"/>
              <a:t>Professional Standards &amp; Safeguarding Office</a:t>
            </a:r>
          </a:p>
          <a:p>
            <a:pPr indent="-609585" algn="ctr"/>
            <a:r>
              <a:rPr lang="ms-MY" sz="3200" b="1" dirty="0">
                <a:ea typeface="Open Sans" panose="020B0606030504020204" pitchFamily="34" charset="0"/>
                <a:cs typeface="Calibri" panose="020F0502020204030204" pitchFamily="34" charset="0"/>
              </a:rPr>
              <a:t>P:</a:t>
            </a:r>
            <a:r>
              <a:rPr lang="ms-MY" sz="3200" dirty="0">
                <a:ea typeface="Open Sans" panose="020B0606030504020204" pitchFamily="34" charset="0"/>
                <a:cs typeface="Calibri" panose="020F0502020204030204" pitchFamily="34" charset="0"/>
              </a:rPr>
              <a:t> 07 40509765</a:t>
            </a:r>
            <a:br>
              <a:rPr lang="ms-MY" sz="3200" dirty="0">
                <a:ea typeface="Open Sans" panose="020B0606030504020204" pitchFamily="34" charset="0"/>
                <a:cs typeface="Calibri" panose="020F0502020204030204" pitchFamily="34" charset="0"/>
              </a:rPr>
            </a:br>
            <a:r>
              <a:rPr lang="ms-MY" sz="3200" b="1" dirty="0">
                <a:ea typeface="Open Sans" panose="020B0606030504020204" pitchFamily="34" charset="0"/>
                <a:cs typeface="Calibri" panose="020F0502020204030204" pitchFamily="34" charset="0"/>
              </a:rPr>
              <a:t>E:</a:t>
            </a:r>
            <a:r>
              <a:rPr lang="ms-MY" sz="3200" dirty="0">
                <a:ea typeface="Open Sans" panose="020B0606030504020204" pitchFamily="34" charset="0"/>
                <a:cs typeface="Calibri" panose="020F0502020204030204" pitchFamily="34" charset="0"/>
              </a:rPr>
              <a:t> safeguarding@cns.catholic.edu.au</a:t>
            </a:r>
          </a:p>
          <a:p>
            <a:pPr indent="-609585" algn="ctr"/>
            <a:endParaRPr lang="ms-MY" sz="3200" dirty="0">
              <a:ea typeface="Open Sans" panose="020B0606030504020204" pitchFamily="34" charset="0"/>
              <a:cs typeface="Calibri" panose="020F0502020204030204" pitchFamily="34" charset="0"/>
            </a:endParaRPr>
          </a:p>
          <a:p>
            <a:pPr indent="-609585" algn="ctr"/>
            <a:r>
              <a:rPr lang="ms-MY" sz="3200" b="1" dirty="0">
                <a:ea typeface="Open Sans" panose="020B0606030504020204" pitchFamily="34" charset="0"/>
                <a:cs typeface="Calibri" panose="020F0502020204030204" pitchFamily="34" charset="0"/>
              </a:rPr>
              <a:t>U3/220-226 McLeod Street (level 1); Cairns North </a:t>
            </a:r>
          </a:p>
          <a:p>
            <a:pPr indent="-609585" algn="ctr"/>
            <a:r>
              <a:rPr lang="ms-MY" sz="3200" b="1" dirty="0">
                <a:ea typeface="Open Sans" panose="020B0606030504020204" pitchFamily="34" charset="0"/>
                <a:cs typeface="Calibri" panose="020F0502020204030204" pitchFamily="34" charset="0"/>
              </a:rPr>
              <a:t>PO Box 5296, Cairns Qld 4870</a:t>
            </a:r>
          </a:p>
        </p:txBody>
      </p:sp>
      <p:pic>
        <p:nvPicPr>
          <p:cNvPr id="5" name="Picture 4">
            <a:extLst>
              <a:ext uri="{FF2B5EF4-FFF2-40B4-BE49-F238E27FC236}">
                <a16:creationId xmlns:a16="http://schemas.microsoft.com/office/drawing/2014/main" id="{DE99B3CD-7F1D-440C-8B17-C854DD901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792" y="352446"/>
            <a:ext cx="1908415" cy="2497432"/>
          </a:xfrm>
          <a:prstGeom prst="rect">
            <a:avLst/>
          </a:prstGeom>
        </p:spPr>
      </p:pic>
    </p:spTree>
    <p:extLst>
      <p:ext uri="{BB962C8B-B14F-4D97-AF65-F5344CB8AC3E}">
        <p14:creationId xmlns:p14="http://schemas.microsoft.com/office/powerpoint/2010/main" val="2581183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781" y="209275"/>
            <a:ext cx="5955631" cy="707886"/>
          </a:xfrm>
          <a:prstGeom prst="rect">
            <a:avLst/>
          </a:prstGeom>
          <a:solidFill>
            <a:schemeClr val="bg1"/>
          </a:solidFill>
        </p:spPr>
        <p:txBody>
          <a:bodyPr wrap="square" rtlCol="0">
            <a:spAutoFit/>
          </a:bodyPr>
          <a:lstStyle/>
          <a:p>
            <a:r>
              <a:rPr lang="en-AU" sz="4000" dirty="0">
                <a:solidFill>
                  <a:schemeClr val="tx2"/>
                </a:solidFill>
                <a:latin typeface="Calibri" panose="020F0502020204030204" pitchFamily="34" charset="0"/>
              </a:rPr>
              <a:t>Background</a:t>
            </a:r>
          </a:p>
        </p:txBody>
      </p:sp>
      <p:cxnSp>
        <p:nvCxnSpPr>
          <p:cNvPr id="9" name="Straight Connector 8"/>
          <p:cNvCxnSpPr/>
          <p:nvPr/>
        </p:nvCxnSpPr>
        <p:spPr>
          <a:xfrm>
            <a:off x="218781" y="878601"/>
            <a:ext cx="49781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AF19FD-4335-4FA2-8145-C4640A66A7BB}"/>
              </a:ext>
            </a:extLst>
          </p:cNvPr>
          <p:cNvSpPr txBox="1"/>
          <p:nvPr/>
        </p:nvSpPr>
        <p:spPr>
          <a:xfrm>
            <a:off x="218781" y="1074766"/>
            <a:ext cx="11256974" cy="4832092"/>
          </a:xfrm>
          <a:prstGeom prst="rect">
            <a:avLst/>
          </a:prstGeom>
          <a:noFill/>
        </p:spPr>
        <p:txBody>
          <a:bodyPr wrap="square" rtlCol="0">
            <a:spAutoFit/>
          </a:bodyPr>
          <a:lstStyle/>
          <a:p>
            <a:pPr marL="171450" indent="-171450">
              <a:spcAft>
                <a:spcPts val="1200"/>
              </a:spcAft>
              <a:buFont typeface="Arial" panose="020B0604020202020204" pitchFamily="34" charset="0"/>
              <a:buChar char="•"/>
            </a:pPr>
            <a:r>
              <a:rPr lang="en-US" sz="3200" dirty="0">
                <a:solidFill>
                  <a:schemeClr val="accent1">
                    <a:lumMod val="75000"/>
                  </a:schemeClr>
                </a:solidFill>
                <a:latin typeface="Calibri" panose="020F0502020204030204" pitchFamily="34" charset="0"/>
                <a:cs typeface="Calibri" panose="020F0502020204030204" pitchFamily="34" charset="0"/>
              </a:rPr>
              <a:t>Catholic Professional Standards Ltd (CPSL) was established by the Catholic Church leadership, after the Royal Commission. Scope included children and vulnerable adults.</a:t>
            </a:r>
          </a:p>
          <a:p>
            <a:pPr marL="171450" indent="-171450">
              <a:spcAft>
                <a:spcPts val="1200"/>
              </a:spcAft>
              <a:buFont typeface="Arial" panose="020B0604020202020204" pitchFamily="34" charset="0"/>
              <a:buChar char="•"/>
            </a:pPr>
            <a:r>
              <a:rPr lang="en-US" sz="3200" dirty="0">
                <a:solidFill>
                  <a:schemeClr val="accent1">
                    <a:lumMod val="75000"/>
                  </a:schemeClr>
                </a:solidFill>
                <a:latin typeface="Calibri" panose="020F0502020204030204" pitchFamily="34" charset="0"/>
                <a:cs typeface="Calibri" panose="020F0502020204030204" pitchFamily="34" charset="0"/>
              </a:rPr>
              <a:t>Based on the recommendations of the Royal Commission, in 2019, CPSL developed </a:t>
            </a:r>
            <a:r>
              <a:rPr lang="en-US" sz="3200" b="1" dirty="0">
                <a:solidFill>
                  <a:schemeClr val="accent1">
                    <a:lumMod val="75000"/>
                  </a:schemeClr>
                </a:solidFill>
                <a:latin typeface="Calibri" panose="020F0502020204030204" pitchFamily="34" charset="0"/>
                <a:cs typeface="Calibri" panose="020F0502020204030204" pitchFamily="34" charset="0"/>
              </a:rPr>
              <a:t>10 National Standards </a:t>
            </a:r>
            <a:r>
              <a:rPr lang="en-US" sz="3200" dirty="0">
                <a:solidFill>
                  <a:schemeClr val="accent1">
                    <a:lumMod val="75000"/>
                  </a:schemeClr>
                </a:solidFill>
                <a:latin typeface="Calibri" panose="020F0502020204030204" pitchFamily="34" charset="0"/>
                <a:cs typeface="Calibri" panose="020F0502020204030204" pitchFamily="34" charset="0"/>
              </a:rPr>
              <a:t>for the protection of children. </a:t>
            </a:r>
          </a:p>
          <a:p>
            <a:pPr marL="171450" indent="-171450">
              <a:spcAft>
                <a:spcPts val="1200"/>
              </a:spcAft>
              <a:buFont typeface="Arial" panose="020B0604020202020204" pitchFamily="34" charset="0"/>
              <a:buChar char="•"/>
            </a:pPr>
            <a:r>
              <a:rPr lang="en-US" sz="3200" dirty="0">
                <a:solidFill>
                  <a:schemeClr val="accent1">
                    <a:lumMod val="75000"/>
                  </a:schemeClr>
                </a:solidFill>
                <a:latin typeface="Calibri" panose="020F0502020204030204" pitchFamily="34" charset="0"/>
                <a:cs typeface="Calibri" panose="020F0502020204030204" pitchFamily="34" charset="0"/>
              </a:rPr>
              <a:t>It also performed </a:t>
            </a:r>
            <a:r>
              <a:rPr lang="en-US" sz="3200" b="1" dirty="0">
                <a:solidFill>
                  <a:schemeClr val="accent1">
                    <a:lumMod val="75000"/>
                  </a:schemeClr>
                </a:solidFill>
                <a:latin typeface="Calibri" panose="020F0502020204030204" pitchFamily="34" charset="0"/>
                <a:cs typeface="Calibri" panose="020F0502020204030204" pitchFamily="34" charset="0"/>
              </a:rPr>
              <a:t>audit</a:t>
            </a:r>
            <a:r>
              <a:rPr lang="en-US" sz="3200" dirty="0">
                <a:solidFill>
                  <a:schemeClr val="accent1">
                    <a:lumMod val="75000"/>
                  </a:schemeClr>
                </a:solidFill>
                <a:latin typeface="Calibri" panose="020F0502020204030204" pitchFamily="34" charset="0"/>
                <a:cs typeface="Calibri" panose="020F0502020204030204" pitchFamily="34" charset="0"/>
              </a:rPr>
              <a:t> and </a:t>
            </a:r>
            <a:r>
              <a:rPr lang="en-US" sz="3200" b="1" dirty="0">
                <a:solidFill>
                  <a:schemeClr val="accent1">
                    <a:lumMod val="75000"/>
                  </a:schemeClr>
                </a:solidFill>
                <a:latin typeface="Calibri" panose="020F0502020204030204" pitchFamily="34" charset="0"/>
                <a:cs typeface="Calibri" panose="020F0502020204030204" pitchFamily="34" charset="0"/>
              </a:rPr>
              <a:t>compliance</a:t>
            </a:r>
            <a:r>
              <a:rPr lang="en-US" sz="3200" dirty="0">
                <a:solidFill>
                  <a:schemeClr val="accent1">
                    <a:lumMod val="75000"/>
                  </a:schemeClr>
                </a:solidFill>
                <a:latin typeface="Calibri" panose="020F0502020204030204" pitchFamily="34" charset="0"/>
                <a:cs typeface="Calibri" panose="020F0502020204030204" pitchFamily="34" charset="0"/>
              </a:rPr>
              <a:t> functions (assessing and reporting on compliance across entities) as well as </a:t>
            </a:r>
            <a:r>
              <a:rPr lang="en-US" sz="3200" b="1" dirty="0">
                <a:solidFill>
                  <a:schemeClr val="accent1">
                    <a:lumMod val="75000"/>
                  </a:schemeClr>
                </a:solidFill>
                <a:latin typeface="Calibri" panose="020F0502020204030204" pitchFamily="34" charset="0"/>
                <a:cs typeface="Calibri" panose="020F0502020204030204" pitchFamily="34" charset="0"/>
              </a:rPr>
              <a:t>capacity-building functions </a:t>
            </a:r>
            <a:r>
              <a:rPr lang="en-US" sz="3200" dirty="0">
                <a:solidFill>
                  <a:schemeClr val="accent1">
                    <a:lumMod val="75000"/>
                  </a:schemeClr>
                </a:solidFill>
                <a:latin typeface="Calibri" panose="020F0502020204030204" pitchFamily="34" charset="0"/>
                <a:cs typeface="Calibri" panose="020F0502020204030204" pitchFamily="34" charset="0"/>
              </a:rPr>
              <a:t>through </a:t>
            </a:r>
            <a:r>
              <a:rPr lang="en-US" sz="3200" b="1" dirty="0">
                <a:solidFill>
                  <a:schemeClr val="accent1">
                    <a:lumMod val="75000"/>
                  </a:schemeClr>
                </a:solidFill>
                <a:latin typeface="Calibri" panose="020F0502020204030204" pitchFamily="34" charset="0"/>
                <a:cs typeface="Calibri" panose="020F0502020204030204" pitchFamily="34" charset="0"/>
              </a:rPr>
              <a:t>education, research and support</a:t>
            </a:r>
            <a:r>
              <a:rPr lang="en-US" sz="3200" dirty="0">
                <a:solidFill>
                  <a:schemeClr val="accent1">
                    <a:lumMod val="75000"/>
                  </a:schemeClr>
                </a:solidFill>
                <a:latin typeface="Calibri" panose="020F0502020204030204" pitchFamily="34" charset="0"/>
                <a:cs typeface="Calibri" panose="020F0502020204030204" pitchFamily="34" charset="0"/>
              </a:rPr>
              <a:t>.</a:t>
            </a:r>
            <a:endParaRPr lang="en-US" sz="6600" dirty="0">
              <a:latin typeface="Calibri" panose="020F0502020204030204" pitchFamily="34" charset="0"/>
              <a:cs typeface="Calibri" panose="020F0502020204030204" pitchFamily="34" charset="0"/>
            </a:endParaRPr>
          </a:p>
        </p:txBody>
      </p:sp>
      <p:pic>
        <p:nvPicPr>
          <p:cNvPr id="12" name="Audio 11">
            <a:extLst>
              <a:ext uri="{FF2B5EF4-FFF2-40B4-BE49-F238E27FC236}">
                <a16:creationId xmlns:a16="http://schemas.microsoft.com/office/drawing/2014/main" id="{08846DA8-2B69-8033-1E88-9979D82639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76638115"/>
      </p:ext>
    </p:extLst>
  </p:cSld>
  <p:clrMapOvr>
    <a:masterClrMapping/>
  </p:clrMapOvr>
  <mc:AlternateContent xmlns:mc="http://schemas.openxmlformats.org/markup-compatibility/2006" xmlns:p14="http://schemas.microsoft.com/office/powerpoint/2010/main">
    <mc:Choice Requires="p14">
      <p:transition spd="slow" p14:dur="2000" advTm="24038"/>
    </mc:Choice>
    <mc:Fallback xmlns="">
      <p:transition spd="slow" advTm="24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781" y="209275"/>
            <a:ext cx="5955631" cy="707886"/>
          </a:xfrm>
          <a:prstGeom prst="rect">
            <a:avLst/>
          </a:prstGeom>
          <a:solidFill>
            <a:schemeClr val="bg1"/>
          </a:solidFill>
        </p:spPr>
        <p:txBody>
          <a:bodyPr wrap="square" rtlCol="0">
            <a:spAutoFit/>
          </a:bodyPr>
          <a:lstStyle/>
          <a:p>
            <a:r>
              <a:rPr lang="en-AU" sz="4000" dirty="0">
                <a:solidFill>
                  <a:schemeClr val="tx2"/>
                </a:solidFill>
                <a:latin typeface="Calibri" panose="020F0502020204030204" pitchFamily="34" charset="0"/>
              </a:rPr>
              <a:t>Background</a:t>
            </a:r>
          </a:p>
        </p:txBody>
      </p:sp>
      <p:cxnSp>
        <p:nvCxnSpPr>
          <p:cNvPr id="9" name="Straight Connector 8"/>
          <p:cNvCxnSpPr/>
          <p:nvPr/>
        </p:nvCxnSpPr>
        <p:spPr>
          <a:xfrm>
            <a:off x="218781" y="878601"/>
            <a:ext cx="49781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Chief Executive Officer - Australian Catholic Safeguarding Ltd - Job in  Melbourne - NGO Recruitment">
            <a:extLst>
              <a:ext uri="{FF2B5EF4-FFF2-40B4-BE49-F238E27FC236}">
                <a16:creationId xmlns:a16="http://schemas.microsoft.com/office/drawing/2014/main" id="{6042AC95-9AEE-4381-BB65-66B736F82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6720" y="123399"/>
            <a:ext cx="5070893" cy="13898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8F5120-7617-48C8-8BEA-3BFE6BF70BF3}"/>
              </a:ext>
            </a:extLst>
          </p:cNvPr>
          <p:cNvSpPr txBox="1"/>
          <p:nvPr/>
        </p:nvSpPr>
        <p:spPr>
          <a:xfrm>
            <a:off x="109390" y="1258381"/>
            <a:ext cx="11973219" cy="5170646"/>
          </a:xfrm>
          <a:prstGeom prst="rect">
            <a:avLst/>
          </a:prstGeom>
          <a:noFill/>
        </p:spPr>
        <p:txBody>
          <a:bodyPr wrap="square" rtlCol="0">
            <a:spAutoFit/>
          </a:bodyPr>
          <a:lstStyle/>
          <a:p>
            <a:endParaRPr lang="en-US" sz="3000" dirty="0">
              <a:solidFill>
                <a:schemeClr val="tx2"/>
              </a:solidFill>
              <a:latin typeface="Calibri" panose="020F0502020204030204" pitchFamily="34" charset="0"/>
            </a:endParaRPr>
          </a:p>
          <a:p>
            <a:pPr marL="457200" indent="-457200">
              <a:buFont typeface="Wingdings" panose="05000000000000000000" pitchFamily="2" charset="2"/>
              <a:buChar char="Ø"/>
            </a:pPr>
            <a:r>
              <a:rPr lang="en-US" sz="3000" dirty="0">
                <a:solidFill>
                  <a:schemeClr val="tx2"/>
                </a:solidFill>
                <a:latin typeface="Calibri" panose="020F0502020204030204" pitchFamily="34" charset="0"/>
              </a:rPr>
              <a:t>Established in 2020 and incorporated key functions of CPSL. </a:t>
            </a:r>
          </a:p>
          <a:p>
            <a:pPr marL="457200" indent="-457200">
              <a:buFont typeface="Wingdings" panose="05000000000000000000" pitchFamily="2" charset="2"/>
              <a:buChar char="Ø"/>
            </a:pPr>
            <a:r>
              <a:rPr lang="en-US" sz="3000" b="1" dirty="0">
                <a:solidFill>
                  <a:schemeClr val="tx2"/>
                </a:solidFill>
                <a:latin typeface="Calibri" panose="020F0502020204030204" pitchFamily="34" charset="0"/>
              </a:rPr>
              <a:t>Purpose: </a:t>
            </a:r>
            <a:r>
              <a:rPr lang="en-US" sz="3000" dirty="0">
                <a:solidFill>
                  <a:schemeClr val="tx2"/>
                </a:solidFill>
                <a:latin typeface="Calibri" panose="020F0502020204030204" pitchFamily="34" charset="0"/>
              </a:rPr>
              <a:t>Promote a National Safeguarding/Professional Standards framework.</a:t>
            </a:r>
          </a:p>
          <a:p>
            <a:endParaRPr lang="en-US" sz="3000" dirty="0">
              <a:solidFill>
                <a:schemeClr val="tx2"/>
              </a:solidFill>
              <a:latin typeface="Calibri" panose="020F0502020204030204" pitchFamily="34" charset="0"/>
            </a:endParaRPr>
          </a:p>
          <a:p>
            <a:r>
              <a:rPr lang="en-US" sz="3000" b="1" dirty="0">
                <a:solidFill>
                  <a:srgbClr val="7030A0"/>
                </a:solidFill>
                <a:latin typeface="Calibri" panose="020F0502020204030204" pitchFamily="34" charset="0"/>
              </a:rPr>
              <a:t>Has Responsibility for:</a:t>
            </a:r>
          </a:p>
          <a:p>
            <a:pPr marL="544512" indent="-457200">
              <a:buFont typeface="Wingdings" panose="05000000000000000000" pitchFamily="2" charset="2"/>
              <a:buChar char="ü"/>
            </a:pPr>
            <a:r>
              <a:rPr lang="en-US" sz="3000" dirty="0">
                <a:solidFill>
                  <a:schemeClr val="tx2"/>
                </a:solidFill>
                <a:latin typeface="Calibri" panose="020F0502020204030204" pitchFamily="34" charset="0"/>
              </a:rPr>
              <a:t>National Catholic Safeguarding Standards (NCSS)</a:t>
            </a:r>
          </a:p>
          <a:p>
            <a:pPr marL="544512" indent="-457200">
              <a:buFont typeface="Wingdings" panose="05000000000000000000" pitchFamily="2" charset="2"/>
              <a:buChar char="ü"/>
            </a:pPr>
            <a:r>
              <a:rPr lang="en-US" sz="3000" dirty="0">
                <a:solidFill>
                  <a:schemeClr val="tx2"/>
                </a:solidFill>
                <a:latin typeface="Calibri" panose="020F0502020204030204" pitchFamily="34" charset="0"/>
              </a:rPr>
              <a:t>Australian Catholic Centre for Professional Standards</a:t>
            </a:r>
          </a:p>
          <a:p>
            <a:pPr marL="544512" indent="-457200">
              <a:buFont typeface="Wingdings" panose="05000000000000000000" pitchFamily="2" charset="2"/>
              <a:buChar char="ü"/>
            </a:pPr>
            <a:r>
              <a:rPr lang="en-US" sz="3000" dirty="0">
                <a:solidFill>
                  <a:schemeClr val="tx2"/>
                </a:solidFill>
                <a:latin typeface="Calibri" panose="020F0502020204030204" pitchFamily="34" charset="0"/>
              </a:rPr>
              <a:t>Australian Catholic Ministries Register (ACMR)</a:t>
            </a:r>
          </a:p>
          <a:p>
            <a:pPr marL="544512" indent="-457200">
              <a:buFont typeface="Wingdings" panose="05000000000000000000" pitchFamily="2" charset="2"/>
              <a:buChar char="ü"/>
            </a:pPr>
            <a:r>
              <a:rPr lang="en-US" sz="3000" dirty="0">
                <a:solidFill>
                  <a:schemeClr val="tx2"/>
                </a:solidFill>
                <a:latin typeface="Calibri" panose="020F0502020204030204" pitchFamily="34" charset="0"/>
              </a:rPr>
              <a:t>National Response Protocol (Responding to child abuse concerns/ allegations)</a:t>
            </a:r>
          </a:p>
        </p:txBody>
      </p:sp>
      <p:pic>
        <p:nvPicPr>
          <p:cNvPr id="19" name="Audio 18">
            <a:extLst>
              <a:ext uri="{FF2B5EF4-FFF2-40B4-BE49-F238E27FC236}">
                <a16:creationId xmlns:a16="http://schemas.microsoft.com/office/drawing/2014/main" id="{0B9B11F0-4261-956C-5657-A804459BC5E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662051451"/>
      </p:ext>
    </p:extLst>
  </p:cSld>
  <p:clrMapOvr>
    <a:masterClrMapping/>
  </p:clrMapOvr>
  <mc:AlternateContent xmlns:mc="http://schemas.openxmlformats.org/markup-compatibility/2006" xmlns:p14="http://schemas.microsoft.com/office/powerpoint/2010/main">
    <mc:Choice Requires="p14">
      <p:transition spd="slow" p14:dur="2000" advTm="40728"/>
    </mc:Choice>
    <mc:Fallback xmlns="">
      <p:transition spd="slow" advTm="4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animEffect transition="in" filter="fade">
                                      <p:cBhvr>
                                        <p:cTn id="11" dur="1000"/>
                                        <p:tgtEl>
                                          <p:spTgt spid="7">
                                            <p:txEl>
                                              <p:pRg st="5" end="5"/>
                                            </p:txEl>
                                          </p:spTgt>
                                        </p:tgtEl>
                                      </p:cBhvr>
                                    </p:animEffect>
                                    <p:anim calcmode="lin" valueType="num">
                                      <p:cBhvr>
                                        <p:cTn id="1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animEffect transition="in" filter="fade">
                                      <p:cBhvr>
                                        <p:cTn id="18" dur="1000"/>
                                        <p:tgtEl>
                                          <p:spTgt spid="7">
                                            <p:txEl>
                                              <p:pRg st="6" end="6"/>
                                            </p:txEl>
                                          </p:spTgt>
                                        </p:tgtEl>
                                      </p:cBhvr>
                                    </p:animEffect>
                                    <p:anim calcmode="lin" valueType="num">
                                      <p:cBhvr>
                                        <p:cTn id="1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1000"/>
                                        <p:tgtEl>
                                          <p:spTgt spid="7">
                                            <p:txEl>
                                              <p:pRg st="7" end="7"/>
                                            </p:txEl>
                                          </p:spTgt>
                                        </p:tgtEl>
                                      </p:cBhvr>
                                    </p:animEffect>
                                    <p:anim calcmode="lin" valueType="num">
                                      <p:cBhvr>
                                        <p:cTn id="26"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fade">
                                      <p:cBhvr>
                                        <p:cTn id="32" dur="1000"/>
                                        <p:tgtEl>
                                          <p:spTgt spid="7">
                                            <p:txEl>
                                              <p:pRg st="8" end="8"/>
                                            </p:txEl>
                                          </p:spTgt>
                                        </p:tgtEl>
                                      </p:cBhvr>
                                    </p:animEffect>
                                    <p:anim calcmode="lin" valueType="num">
                                      <p:cBhvr>
                                        <p:cTn id="33"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8F5120-7617-48C8-8BEA-3BFE6BF70BF3}"/>
              </a:ext>
            </a:extLst>
          </p:cNvPr>
          <p:cNvSpPr txBox="1"/>
          <p:nvPr/>
        </p:nvSpPr>
        <p:spPr>
          <a:xfrm>
            <a:off x="218781" y="1555274"/>
            <a:ext cx="11754439" cy="4247317"/>
          </a:xfrm>
          <a:prstGeom prst="rect">
            <a:avLst/>
          </a:prstGeom>
          <a:noFill/>
        </p:spPr>
        <p:txBody>
          <a:bodyPr wrap="square" rtlCol="0">
            <a:spAutoFit/>
          </a:bodyPr>
          <a:lstStyle/>
          <a:p>
            <a:pPr lvl="1" indent="-457200">
              <a:buFont typeface="Courier New" panose="02070309020205020404" pitchFamily="49" charset="0"/>
              <a:buChar char="o"/>
            </a:pPr>
            <a:endParaRPr lang="en-US" sz="3000" dirty="0">
              <a:solidFill>
                <a:schemeClr val="tx2"/>
              </a:solidFill>
              <a:latin typeface="Calibri" panose="020F0502020204030204" pitchFamily="34" charset="0"/>
            </a:endParaRPr>
          </a:p>
          <a:p>
            <a:pPr lvl="1" indent="-457200">
              <a:buFont typeface="Courier New" panose="02070309020205020404" pitchFamily="49" charset="0"/>
              <a:buChar char="o"/>
            </a:pPr>
            <a:r>
              <a:rPr lang="en-US" sz="3000" dirty="0">
                <a:solidFill>
                  <a:schemeClr val="tx2"/>
                </a:solidFill>
                <a:latin typeface="Calibri" panose="020F0502020204030204" pitchFamily="34" charset="0"/>
              </a:rPr>
              <a:t>The first phase in developing the National Catholic Safeguarding Standards (NCSS) focused on safeguarding practices to protect children. </a:t>
            </a:r>
          </a:p>
          <a:p>
            <a:pPr lvl="1" indent="-457200">
              <a:buFont typeface="Courier New" panose="02070309020205020404" pitchFamily="49" charset="0"/>
              <a:buChar char="o"/>
            </a:pPr>
            <a:endParaRPr lang="en-US" sz="3000" dirty="0">
              <a:solidFill>
                <a:schemeClr val="tx2"/>
              </a:solidFill>
              <a:latin typeface="Calibri" panose="020F0502020204030204" pitchFamily="34" charset="0"/>
            </a:endParaRPr>
          </a:p>
          <a:p>
            <a:pPr marL="457200" indent="-457200">
              <a:buFont typeface="Courier New" panose="02070309020205020404" pitchFamily="49" charset="0"/>
              <a:buChar char="o"/>
            </a:pPr>
            <a:r>
              <a:rPr lang="en-US" sz="3000" dirty="0">
                <a:solidFill>
                  <a:schemeClr val="tx2"/>
                </a:solidFill>
                <a:latin typeface="Calibri" panose="020F0502020204030204" pitchFamily="34" charset="0"/>
              </a:rPr>
              <a:t>The second phase incorporates care and protection of adults, with a focus on adults at risk, in keeping with the recommendations of the Royal Commission. The second edition of the NCSS was published end of 2022.</a:t>
            </a:r>
          </a:p>
          <a:p>
            <a:pPr marL="457200" indent="-457200">
              <a:buFont typeface="Wingdings" panose="05000000000000000000" pitchFamily="2" charset="2"/>
              <a:buChar char="Ø"/>
            </a:pPr>
            <a:endParaRPr lang="en-US" sz="3000" dirty="0">
              <a:solidFill>
                <a:schemeClr val="tx2"/>
              </a:solidFill>
              <a:latin typeface="Calibri" panose="020F0502020204030204" pitchFamily="34" charset="0"/>
            </a:endParaRPr>
          </a:p>
        </p:txBody>
      </p:sp>
      <p:sp>
        <p:nvSpPr>
          <p:cNvPr id="10" name="TextBox 9">
            <a:extLst>
              <a:ext uri="{FF2B5EF4-FFF2-40B4-BE49-F238E27FC236}">
                <a16:creationId xmlns:a16="http://schemas.microsoft.com/office/drawing/2014/main" id="{3AFA66E2-CE29-4408-8702-BDA697D1BD30}"/>
              </a:ext>
            </a:extLst>
          </p:cNvPr>
          <p:cNvSpPr txBox="1"/>
          <p:nvPr/>
        </p:nvSpPr>
        <p:spPr>
          <a:xfrm>
            <a:off x="218781" y="209275"/>
            <a:ext cx="5955631" cy="707886"/>
          </a:xfrm>
          <a:prstGeom prst="rect">
            <a:avLst/>
          </a:prstGeom>
          <a:solidFill>
            <a:schemeClr val="bg1"/>
          </a:solidFill>
        </p:spPr>
        <p:txBody>
          <a:bodyPr wrap="square" rtlCol="0">
            <a:spAutoFit/>
          </a:bodyPr>
          <a:lstStyle/>
          <a:p>
            <a:r>
              <a:rPr lang="en-AU" sz="4000" b="1" dirty="0">
                <a:solidFill>
                  <a:schemeClr val="tx2"/>
                </a:solidFill>
                <a:latin typeface="Calibri" panose="020F0502020204030204" pitchFamily="34" charset="0"/>
              </a:rPr>
              <a:t>Latest</a:t>
            </a:r>
          </a:p>
        </p:txBody>
      </p:sp>
      <p:cxnSp>
        <p:nvCxnSpPr>
          <p:cNvPr id="11" name="Straight Connector 10">
            <a:extLst>
              <a:ext uri="{FF2B5EF4-FFF2-40B4-BE49-F238E27FC236}">
                <a16:creationId xmlns:a16="http://schemas.microsoft.com/office/drawing/2014/main" id="{13DF8CE8-DEE7-4A0A-8319-0C65DCA6E2F3}"/>
              </a:ext>
            </a:extLst>
          </p:cNvPr>
          <p:cNvCxnSpPr/>
          <p:nvPr/>
        </p:nvCxnSpPr>
        <p:spPr>
          <a:xfrm>
            <a:off x="218781" y="878601"/>
            <a:ext cx="49781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D68A154-11E3-4385-9892-75F0DB1B8C81}"/>
              </a:ext>
            </a:extLst>
          </p:cNvPr>
          <p:cNvPicPr>
            <a:picLocks noChangeAspect="1"/>
          </p:cNvPicPr>
          <p:nvPr/>
        </p:nvPicPr>
        <p:blipFill>
          <a:blip r:embed="rId5"/>
          <a:stretch>
            <a:fillRect/>
          </a:stretch>
        </p:blipFill>
        <p:spPr>
          <a:xfrm>
            <a:off x="5222240" y="0"/>
            <a:ext cx="4333240" cy="1882114"/>
          </a:xfrm>
          <a:prstGeom prst="rect">
            <a:avLst/>
          </a:prstGeom>
        </p:spPr>
      </p:pic>
      <p:pic>
        <p:nvPicPr>
          <p:cNvPr id="13" name="Audio 12">
            <a:extLst>
              <a:ext uri="{FF2B5EF4-FFF2-40B4-BE49-F238E27FC236}">
                <a16:creationId xmlns:a16="http://schemas.microsoft.com/office/drawing/2014/main" id="{C2BC4E7A-C5E3-1E45-EBD3-2E87DE31BC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29613706"/>
      </p:ext>
    </p:extLst>
  </p:cSld>
  <p:clrMapOvr>
    <a:masterClrMapping/>
  </p:clrMapOvr>
  <mc:AlternateContent xmlns:mc="http://schemas.openxmlformats.org/markup-compatibility/2006" xmlns:p14="http://schemas.microsoft.com/office/powerpoint/2010/main">
    <mc:Choice Requires="p14">
      <p:transition spd="slow" p14:dur="2000" advTm="11862"/>
    </mc:Choice>
    <mc:Fallback xmlns="">
      <p:transition spd="slow" advTm="1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0035060-BF27-49A9-9599-828791107D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739" b="17086"/>
          <a:stretch/>
        </p:blipFill>
        <p:spPr bwMode="auto">
          <a:xfrm>
            <a:off x="2736377" y="1"/>
            <a:ext cx="6719246" cy="6858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2" name="Audio 11">
            <a:extLst>
              <a:ext uri="{FF2B5EF4-FFF2-40B4-BE49-F238E27FC236}">
                <a16:creationId xmlns:a16="http://schemas.microsoft.com/office/drawing/2014/main" id="{F1AEABB2-D46D-6C1F-36CB-AC8FC73F4D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80135690"/>
      </p:ext>
    </p:extLst>
  </p:cSld>
  <p:clrMapOvr>
    <a:masterClrMapping/>
  </p:clrMapOvr>
  <mc:AlternateContent xmlns:mc="http://schemas.openxmlformats.org/markup-compatibility/2006" xmlns:p14="http://schemas.microsoft.com/office/powerpoint/2010/main">
    <mc:Choice Requires="p14">
      <p:transition spd="slow" p14:dur="2000" advTm="25682"/>
    </mc:Choice>
    <mc:Fallback xmlns="">
      <p:transition spd="slow" advTm="2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3|7.3|3.7|3.6"/>
</p:tagLst>
</file>

<file path=ppt/tags/tag2.xml><?xml version="1.0" encoding="utf-8"?>
<p:tagLst xmlns:a="http://schemas.openxmlformats.org/drawingml/2006/main" xmlns:r="http://schemas.openxmlformats.org/officeDocument/2006/relationships" xmlns:p="http://schemas.openxmlformats.org/presentationml/2006/main">
  <p:tag name="TIMING" val="|24.5|1.3|5.9|4.6|2.8|1.3"/>
</p:tagLst>
</file>

<file path=ppt/tags/tag3.xml><?xml version="1.0" encoding="utf-8"?>
<p:tagLst xmlns:a="http://schemas.openxmlformats.org/drawingml/2006/main" xmlns:r="http://schemas.openxmlformats.org/officeDocument/2006/relationships" xmlns:p="http://schemas.openxmlformats.org/presentationml/2006/main">
  <p:tag name="TIMING" val="|24.6|10.9|5.6|3.1|2.8"/>
</p:tagLst>
</file>

<file path=ppt/tags/tag4.xml><?xml version="1.0" encoding="utf-8"?>
<p:tagLst xmlns:a="http://schemas.openxmlformats.org/drawingml/2006/main" xmlns:r="http://schemas.openxmlformats.org/officeDocument/2006/relationships" xmlns:p="http://schemas.openxmlformats.org/presentationml/2006/main">
  <p:tag name="TIMING" val="|8.9"/>
</p:tagLst>
</file>

<file path=ppt/tags/tag5.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Templa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34211</TotalTime>
  <Words>5252</Words>
  <Application>Microsoft Office PowerPoint</Application>
  <PresentationFormat>Widescreen</PresentationFormat>
  <Paragraphs>840</Paragraphs>
  <Slides>52</Slides>
  <Notes>52</Notes>
  <HiddenSlides>0</HiddenSlides>
  <MMClips>51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Courier New</vt:lpstr>
      <vt:lpstr>Eras Demi ITC</vt:lpstr>
      <vt:lpstr>Times New Roman</vt:lpstr>
      <vt:lpstr>Wingdings</vt:lpstr>
      <vt:lpstr>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Australian Catholic Safeguarding Ltd</vt:lpstr>
      <vt:lpstr>Australian Catholic Safeguarding Ltd</vt:lpstr>
      <vt:lpstr>Australian Catholic Safeguarding Ltd</vt:lpstr>
      <vt:lpstr>Australian Catholic Safeguarding Ltd </vt:lpstr>
      <vt:lpstr>PowerPoint Presentation</vt:lpstr>
      <vt:lpstr>Australian Catholic Safeguarding Ltd </vt:lpstr>
      <vt:lpstr>Australian Catholic Safeguarding Ltd </vt:lpstr>
      <vt:lpstr>Australian Catholic Safeguarding Ltd </vt:lpstr>
      <vt:lpstr>Australian Catholic Safeguarding Ltd </vt:lpstr>
      <vt:lpstr>PowerPoint Presentation</vt:lpstr>
      <vt:lpstr>Australian Catholic Safeguarding Ltd </vt:lpstr>
      <vt:lpstr>Australian Catholic Safeguarding Ltd </vt:lpstr>
      <vt:lpstr>PowerPoint Presentation</vt:lpstr>
      <vt:lpstr>PowerPoint Presentation</vt:lpstr>
      <vt:lpstr>Making an Abuse Disclosure</vt:lpstr>
      <vt:lpstr>Barriers to Disclosure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RCAB/Centacare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Eustance, Mark</dc:creator>
  <cp:lastModifiedBy>Patricia Andersen</cp:lastModifiedBy>
  <cp:revision>1210</cp:revision>
  <cp:lastPrinted>2023-07-11T03:13:13Z</cp:lastPrinted>
  <dcterms:created xsi:type="dcterms:W3CDTF">2018-01-18T03:24:54Z</dcterms:created>
  <dcterms:modified xsi:type="dcterms:W3CDTF">2023-11-07T00:20:17Z</dcterms:modified>
</cp:coreProperties>
</file>